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55EF8-83DB-49B5-A013-91B5850AB907}" type="datetimeFigureOut">
              <a:rPr lang="pt-BR" smtClean="0"/>
              <a:pPr/>
              <a:t>28/06/2013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10889-C98F-4A60-AEA4-15AEE6EB4C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87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11FD-2C16-4D8D-9949-4F44524C5E5B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2ADE-5341-43B4-9B6A-BF129263A21D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A60-30B8-4A76-B60A-ECC7305EEB5F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189C-9B75-407F-B581-E866F85AB37C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5EA6-F543-43BB-9DC3-BAEBBDCC6C9E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90E4-C48C-4CEF-9EBE-AB8318D4F134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3BCA-173E-4BBD-A803-9D5970C3453A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D90A-F29B-4AC3-9B4D-46958AC3E251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5786-C1CC-41BF-AA60-D28063778ED3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051-867A-4259-8BE4-75B0B9802EFB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1F81-7895-4027-8A6D-D5FFCA33ACAC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BB9C-E88C-4F0A-AB80-FAD91F7D83FB}" type="datetime1">
              <a:rPr lang="pt-BR" smtClean="0"/>
              <a:pPr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7772400" cy="1470025"/>
          </a:xfrm>
        </p:spPr>
        <p:txBody>
          <a:bodyPr>
            <a:normAutofit/>
          </a:bodyPr>
          <a:lstStyle/>
          <a:p>
            <a:r>
              <a:rPr lang="pt-BR" sz="35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CONDOMÍNIO DE LOTES</a:t>
            </a:r>
            <a:endParaRPr lang="pt-BR" sz="3500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286256"/>
            <a:ext cx="9144000" cy="97156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Palestrante: Narciso </a:t>
            </a:r>
            <a:r>
              <a:rPr lang="pt-BR" dirty="0" err="1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Orlandi</a:t>
            </a:r>
            <a:r>
              <a:rPr lang="pt-BR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 Neto</a:t>
            </a:r>
            <a:endParaRPr lang="pt-BR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sz="3600" dirty="0" smtClean="0"/>
              <a:t>“Não se admite a instituição de condomínio sobre unidades autônomas constituídas apenas de terrenos” </a:t>
            </a:r>
            <a:r>
              <a:rPr lang="pt-BR" sz="2800" dirty="0" smtClean="0"/>
              <a:t>(Ap. </a:t>
            </a:r>
            <a:r>
              <a:rPr lang="pt-BR" sz="2800" dirty="0" err="1" smtClean="0"/>
              <a:t>Cív</a:t>
            </a:r>
            <a:r>
              <a:rPr lang="pt-BR" sz="2800" dirty="0" smtClean="0"/>
              <a:t>. 10.807-0/1, DOJ 10/04/90)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Constituição de condomínios voluntários com a alienação de frações ideais do terreno e localização oficiosa das frações ideais.</a:t>
            </a:r>
          </a:p>
          <a:p>
            <a:endParaRPr lang="pt-BR" dirty="0" smtClean="0"/>
          </a:p>
          <a:p>
            <a:r>
              <a:rPr lang="pt-BR" dirty="0" smtClean="0"/>
              <a:t>Incorporações com pequenas edificações, na forma da lei.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Reação da Corregedoria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Proibição de registro de vendas de frações ideais quando presentes indícios de fraude à lei.</a:t>
            </a:r>
          </a:p>
          <a:p>
            <a:endParaRPr lang="pt-BR" dirty="0" smtClean="0"/>
          </a:p>
          <a:p>
            <a:r>
              <a:rPr lang="pt-BR" dirty="0" smtClean="0"/>
              <a:t>Proibição de registro de incorporações em que o incorporador se obriga a pequenas edificações (“casinhas de cachorro”).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Áreas de uso exclusivo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3600" dirty="0" smtClean="0"/>
          </a:p>
          <a:p>
            <a:pPr algn="just">
              <a:buNone/>
            </a:pPr>
            <a:r>
              <a:rPr lang="pt-BR" sz="3600" dirty="0" smtClean="0"/>
              <a:t>	</a:t>
            </a:r>
            <a:r>
              <a:rPr lang="pt-BR" sz="4000" dirty="0" smtClean="0"/>
              <a:t>Há diferença entre o condomínio em mais de um plano horizontal e o condomínio em plano horizontal único.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Área de uso exclusivo - Apartamentos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Área de uso exclusivo = projeção vertical da edificação.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O condômino tem o direito de modificar a edificação, respeitando a área de uso exclusivo, sem interferência dos condôminos.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de uso exclusivo - casas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“Parte do terreno ocupada pela edificação e também aquela eventualmente reservada como de utilização exclusiva dessas casas, como jardim e quintal” (art. 8º, “a”, da Lei 4.591).</a:t>
            </a:r>
          </a:p>
          <a:p>
            <a:pPr algn="just">
              <a:buNone/>
            </a:pPr>
            <a:r>
              <a:rPr lang="pt-BR" dirty="0" smtClean="0"/>
              <a:t>	O condômino também tem o direito de modificar a edificação, respeitando a área de uso exclusivo, sem interferência dos condôminos.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instituição e as modificações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área construída de cada casa é irrelevante na instituição, salvo estipulação em contrário.</a:t>
            </a:r>
          </a:p>
          <a:p>
            <a:r>
              <a:rPr lang="pt-BR" dirty="0" smtClean="0"/>
              <a:t>O aumento da área construída, respeitada a dimensão da área de uso comum, não implica alteração da instituição</a:t>
            </a:r>
          </a:p>
          <a:p>
            <a:pPr algn="ctr">
              <a:buNone/>
            </a:pPr>
            <a:r>
              <a:rPr lang="pt-BR" dirty="0" smtClean="0"/>
              <a:t>e</a:t>
            </a:r>
          </a:p>
          <a:p>
            <a:pPr>
              <a:buNone/>
            </a:pPr>
            <a:r>
              <a:rPr lang="pt-BR" dirty="0" smtClean="0"/>
              <a:t>	dispensa a anuência dos condôminos.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Argumentos com base na lei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Não proíbe aumento ou diminuição da construção.</a:t>
            </a:r>
          </a:p>
          <a:p>
            <a:r>
              <a:rPr lang="pt-BR" sz="3600" dirty="0" smtClean="0"/>
              <a:t>Não vincula a participação nas coisas comuns à área edificada.</a:t>
            </a:r>
          </a:p>
          <a:p>
            <a:r>
              <a:rPr lang="pt-BR" sz="3600" dirty="0" smtClean="0"/>
              <a:t>Não exige anuência dos condôminos para modificações restritas à área de uso exclusivo.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Argumentos com base na lei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600" dirty="0" smtClean="0"/>
          </a:p>
          <a:p>
            <a:r>
              <a:rPr lang="pt-BR" sz="3600" dirty="0" smtClean="0"/>
              <a:t>Não exige que, na incorporação, a edificação projetada tenha área mínima.</a:t>
            </a:r>
          </a:p>
          <a:p>
            <a:endParaRPr lang="pt-BR" sz="3600" dirty="0" smtClean="0"/>
          </a:p>
          <a:p>
            <a:r>
              <a:rPr lang="pt-BR" sz="3600" dirty="0" smtClean="0"/>
              <a:t>Art. 1.335, I, do Cód. Civil (direito de dispor).</a:t>
            </a:r>
          </a:p>
          <a:p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Previsão na incorporação e na convenção.</a:t>
            </a:r>
          </a:p>
          <a:p>
            <a:endParaRPr lang="pt-BR" dirty="0" smtClean="0"/>
          </a:p>
          <a:p>
            <a:r>
              <a:rPr lang="pt-BR" dirty="0" smtClean="0"/>
              <a:t>Sujeição às </a:t>
            </a:r>
            <a:r>
              <a:rPr lang="pt-BR" smtClean="0"/>
              <a:t>leis e posturas </a:t>
            </a:r>
            <a:r>
              <a:rPr lang="pt-BR" dirty="0" smtClean="0"/>
              <a:t>municipais.</a:t>
            </a:r>
          </a:p>
          <a:p>
            <a:endParaRPr lang="pt-BR" dirty="0" smtClean="0"/>
          </a:p>
          <a:p>
            <a:r>
              <a:rPr lang="pt-BR" dirty="0" smtClean="0"/>
              <a:t>Respeito às restrições convencionais.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Condomínio edilício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Condomínio edilício, que, como tal, se submete à disciplina do Código Civil e da Lei 4.591/64.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edilício: que diz respeito a edificação (Houaiss)</a:t>
            </a: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Condomínio em planos horizontais: pavimentos sobrepostos e independentes.</a:t>
            </a: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Condomínio em um único plano horizontal: todas as unidades têm contacto com o solo.</a:t>
            </a:r>
          </a:p>
          <a:p>
            <a:pPr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Condomínio e Loteamento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itchFamily="34" charset="0"/>
                <a:cs typeface="Tahoma" pitchFamily="34" charset="0"/>
              </a:rPr>
              <a:t>Unidade</a:t>
            </a: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itchFamily="34" charset="0"/>
                <a:cs typeface="Tahoma" pitchFamily="34" charset="0"/>
              </a:rPr>
              <a:t>No loteamento, o lote, com a propriedade exclusiva do solo.</a:t>
            </a:r>
          </a:p>
          <a:p>
            <a:pPr>
              <a:buNone/>
            </a:pP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itchFamily="34" charset="0"/>
                <a:cs typeface="Tahoma" pitchFamily="34" charset="0"/>
              </a:rPr>
              <a:t>No condomínio, a unidade autônoma (área de uso exclusivo + parte ideal do terreno + parte ideal das coisas comuns).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A terminologia adequada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	</a:t>
            </a:r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Juridicamente, não pode haver condomínio de lotes.</a:t>
            </a:r>
          </a:p>
          <a:p>
            <a:pPr>
              <a:buNone/>
            </a:pPr>
            <a:endParaRPr lang="pt-BR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	Na discussão, “lote” é o espaço especializado e demarcado no terreno.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QUESTÃO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itchFamily="34" charset="0"/>
                <a:cs typeface="Tahoma" pitchFamily="34" charset="0"/>
              </a:rPr>
              <a:t>No condomínio em plano horizontal único, pode a área de uso exclusivo ser apenas o espaço demarcado no terreno, isto é, o “lote”?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itchFamily="34" charset="0"/>
                <a:cs typeface="Tahoma" pitchFamily="34" charset="0"/>
              </a:rPr>
              <a:t>A LEI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3600" dirty="0" smtClean="0"/>
              <a:t>Lei 4.591</a:t>
            </a:r>
          </a:p>
          <a:p>
            <a:endParaRPr lang="pt-BR" dirty="0" smtClean="0"/>
          </a:p>
          <a:p>
            <a:r>
              <a:rPr lang="pt-BR" dirty="0" smtClean="0"/>
              <a:t>Art. 1º - ... conjuntos de edificações, construídos sob a forma de unidades isoladas entre si, poderão ser alienados, no todo ou em parte...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Ainda a Lei 4.591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8º: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“Quando ... o proprietário ... desejar erigir mais de uma </a:t>
            </a:r>
            <a:r>
              <a:rPr lang="pt-BR" u="sng" dirty="0" smtClean="0"/>
              <a:t>edificação</a:t>
            </a:r>
            <a:r>
              <a:rPr lang="pt-BR" dirty="0" smtClean="0"/>
              <a:t> ..., em relação às unidades autônomas que se constituírem em </a:t>
            </a:r>
            <a:r>
              <a:rPr lang="pt-BR" u="sng" dirty="0" smtClean="0"/>
              <a:t>casas térreas ou assobradadas</a:t>
            </a:r>
            <a:r>
              <a:rPr lang="pt-BR" dirty="0" smtClean="0"/>
              <a:t>, será discriminada a parte do terreno...”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Ainda a Lei 4.591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68: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“Os proprietários (que) pretendam construir ou mandar </a:t>
            </a:r>
            <a:r>
              <a:rPr lang="pt-BR" u="sng" dirty="0" smtClean="0"/>
              <a:t>construir</a:t>
            </a:r>
            <a:r>
              <a:rPr lang="pt-BR" dirty="0" smtClean="0"/>
              <a:t> habitações isoladas para aliená-las antes de concluídas, ... deverão ... satisfazer às exigências constantes no art. 32 ...”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 paulista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t-BR" sz="4000" dirty="0" smtClean="0"/>
              <a:t>Literalidade da lei, sem concessões</a:t>
            </a:r>
          </a:p>
          <a:p>
            <a:pPr>
              <a:buNone/>
            </a:pPr>
            <a:r>
              <a:rPr lang="pt-BR" dirty="0" smtClean="0"/>
              <a:t>	“A única instituição de condomínio que foge às normas do Código Civil é a prevista na Lei 4.591/64, mas esta tem a sua existência subordinada à construção de casas térreas, assobradadas ou de edifícios. Sem a vinculação do terreno às edificações não há condomínio que se sujeite à lei especial” </a:t>
            </a:r>
            <a:r>
              <a:rPr lang="pt-BR" sz="2600" dirty="0" smtClean="0"/>
              <a:t>(</a:t>
            </a:r>
            <a:r>
              <a:rPr lang="pt-BR" sz="2600" dirty="0" err="1" smtClean="0"/>
              <a:t>Ap.Cív.</a:t>
            </a:r>
            <a:r>
              <a:rPr lang="pt-BR" sz="2600" dirty="0" smtClean="0"/>
              <a:t> 2349/0, DOJ 24/11/83).</a:t>
            </a:r>
          </a:p>
          <a:p>
            <a:pPr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436</Words>
  <Application>Microsoft Office PowerPoint</Application>
  <PresentationFormat>Apresentação na tela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CONDOMÍNIO DE LOTES</vt:lpstr>
      <vt:lpstr>Condomínio edilício</vt:lpstr>
      <vt:lpstr>Condomínio e Loteamento</vt:lpstr>
      <vt:lpstr>A terminologia adequada</vt:lpstr>
      <vt:lpstr>A QUESTÃO</vt:lpstr>
      <vt:lpstr>A LEI</vt:lpstr>
      <vt:lpstr>Ainda a Lei 4.591</vt:lpstr>
      <vt:lpstr>Ainda a Lei 4.591</vt:lpstr>
      <vt:lpstr>Jurisprudência paulista</vt:lpstr>
      <vt:lpstr>Jurisprudência administrativa</vt:lpstr>
      <vt:lpstr>Consequências</vt:lpstr>
      <vt:lpstr>Reação da Corregedoria Geral</vt:lpstr>
      <vt:lpstr>Áreas de uso exclusivo</vt:lpstr>
      <vt:lpstr>Área de uso exclusivo - Apartamentos</vt:lpstr>
      <vt:lpstr>Área de uso exclusivo - casas</vt:lpstr>
      <vt:lpstr>A instituição e as modificações</vt:lpstr>
      <vt:lpstr>Argumentos com base na lei</vt:lpstr>
      <vt:lpstr>Argumentos com base na lei</vt:lpstr>
      <vt:lpstr>Requisitos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</dc:creator>
  <cp:lastModifiedBy>Ramon</cp:lastModifiedBy>
  <cp:revision>31</cp:revision>
  <dcterms:created xsi:type="dcterms:W3CDTF">2013-03-18T17:32:15Z</dcterms:created>
  <dcterms:modified xsi:type="dcterms:W3CDTF">2013-06-28T15:49:45Z</dcterms:modified>
</cp:coreProperties>
</file>