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6.xml" ContentType="application/vnd.openxmlformats-officedocument.theme+xml"/>
  <Override PartName="/ppt/theme/theme7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2" r:id="rId3"/>
    <p:sldMasterId id="2147483684" r:id="rId4"/>
    <p:sldMasterId id="2147483696" r:id="rId5"/>
    <p:sldMasterId id="2147483708" r:id="rId6"/>
  </p:sldMasterIdLst>
  <p:notesMasterIdLst>
    <p:notesMasterId r:id="rId22"/>
  </p:notesMasterIdLst>
  <p:sldIdLst>
    <p:sldId id="256" r:id="rId7"/>
    <p:sldId id="264" r:id="rId8"/>
    <p:sldId id="265" r:id="rId9"/>
    <p:sldId id="275" r:id="rId10"/>
    <p:sldId id="262" r:id="rId11"/>
    <p:sldId id="276" r:id="rId12"/>
    <p:sldId id="280" r:id="rId13"/>
    <p:sldId id="282" r:id="rId14"/>
    <p:sldId id="283" r:id="rId15"/>
    <p:sldId id="274" r:id="rId16"/>
    <p:sldId id="284" r:id="rId17"/>
    <p:sldId id="285" r:id="rId18"/>
    <p:sldId id="286" r:id="rId19"/>
    <p:sldId id="267" r:id="rId20"/>
    <p:sldId id="266" r:id="rId21"/>
  </p:sldIdLst>
  <p:sldSz cx="9144000" cy="6858000" type="screen4x3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00" d="100"/>
          <a:sy n="100" d="100"/>
        </p:scale>
        <p:origin x="-1098" y="44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5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5.xml"/><Relationship Id="rId24" Type="http://schemas.openxmlformats.org/officeDocument/2006/relationships/viewProps" Target="view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9.xml"/><Relationship Id="rId23" Type="http://schemas.openxmlformats.org/officeDocument/2006/relationships/presProps" Target="presProps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D507B19-21F3-4686-9A9C-C663376C74AC}" type="datetimeFigureOut">
              <a:rPr lang="pt-BR" smtClean="0"/>
              <a:t>01/07/2013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6BCE39D-D235-4EC4-A6CA-27307C5A9DD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80086135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4339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pt-BR" smtClean="0"/>
          </a:p>
        </p:txBody>
      </p:sp>
      <p:sp>
        <p:nvSpPr>
          <p:cNvPr id="14340" name="Espaço Reservado para Número de Slide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024A1501-6280-48CE-9F06-F0621D849ECF}" type="slidenum">
              <a:rPr lang="pt-BR"/>
              <a:pPr fontAlgn="base">
                <a:spcBef>
                  <a:spcPct val="0"/>
                </a:spcBef>
                <a:spcAft>
                  <a:spcPct val="0"/>
                </a:spcAft>
              </a:pPr>
              <a:t>7</a:t>
            </a:fld>
            <a:endParaRPr lang="pt-B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F48C08-AC28-4F90-BBA6-672A13DAFE5E}" type="datetimeFigureOut">
              <a:rPr lang="pt-BR" smtClean="0"/>
              <a:pPr/>
              <a:t>01/07/2013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46FE16-EA14-4E3A-BE04-BACD14FFA380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F48C08-AC28-4F90-BBA6-672A13DAFE5E}" type="datetimeFigureOut">
              <a:rPr lang="pt-BR" smtClean="0"/>
              <a:pPr/>
              <a:t>01/07/2013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46FE16-EA14-4E3A-BE04-BACD14FFA380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F48C08-AC28-4F90-BBA6-672A13DAFE5E}" type="datetimeFigureOut">
              <a:rPr lang="pt-BR" smtClean="0"/>
              <a:pPr/>
              <a:t>01/07/2013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46FE16-EA14-4E3A-BE04-BACD14FFA380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2653C8-31D0-4272-99DA-D8974AADBA81}" type="datetimeFigureOut">
              <a:rPr lang="pt-B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01/07/2013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B4684A-914C-46A5-8E6E-F8FFA5E1AA9C}" type="slidenum">
              <a:rPr lang="pt-B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44102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FA7AA1-53C1-4231-A22F-990ECD974B20}" type="datetimeFigureOut">
              <a:rPr lang="pt-B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01/07/2013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C84882-71D6-4F9E-BB96-9914C3094094}" type="slidenum">
              <a:rPr lang="pt-B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479066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8908AC-93AD-483C-B27A-15E1C651DBA1}" type="datetimeFigureOut">
              <a:rPr lang="pt-B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01/07/2013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35B030-8261-4810-897F-4D5D15E1C594}" type="slidenum">
              <a:rPr lang="pt-B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800757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EAAEEE-5DBC-48E1-A79D-634C88362B1D}" type="datetimeFigureOut">
              <a:rPr lang="pt-B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01/07/2013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C499E3-BA80-43B1-9122-005BF8F135FB}" type="slidenum">
              <a:rPr lang="pt-B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741751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F73B1D-A4D2-4C52-9BCD-3C00DDB57DC6}" type="datetimeFigureOut">
              <a:rPr lang="pt-B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01/07/2013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BD2AE2-C5BC-4B3F-B604-7818A55BD107}" type="slidenum">
              <a:rPr lang="pt-B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280599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8AF8E1-7AC7-4929-93B8-6362E08E80F4}" type="datetimeFigureOut">
              <a:rPr lang="pt-B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01/07/2013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F07A3A-B356-4702-B00F-D8D686EC8D88}" type="slidenum">
              <a:rPr lang="pt-B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5296450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B633D6-C667-4C1F-AC8D-A06EEF22E281}" type="datetimeFigureOut">
              <a:rPr lang="pt-B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01/07/2013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A87454-FD37-405E-A84A-BD815E4EFCA6}" type="slidenum">
              <a:rPr lang="pt-B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794330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3C60D3-65C7-4A58-B719-8BE11033A9DE}" type="datetimeFigureOut">
              <a:rPr lang="pt-B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01/07/2013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928152-E2CE-4EFE-B488-FA3A56DC66CC}" type="slidenum">
              <a:rPr lang="pt-B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58946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F48C08-AC28-4F90-BBA6-672A13DAFE5E}" type="datetimeFigureOut">
              <a:rPr lang="pt-BR" smtClean="0"/>
              <a:pPr/>
              <a:t>01/07/2013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46FE16-EA14-4E3A-BE04-BACD14FFA380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pt-BR" noProof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59A7C6-4D57-4335-A7D5-17B2BE10211A}" type="datetimeFigureOut">
              <a:rPr lang="pt-B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01/07/2013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60DB19-6231-4CCB-A090-F8433A2C6EDA}" type="slidenum">
              <a:rPr lang="pt-B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398575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39F7CE-D51B-4D25-9FF5-7E4F0CF2A68A}" type="datetimeFigureOut">
              <a:rPr lang="pt-B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01/07/2013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2AD3F4-9716-427D-9AA5-6EB143760F64}" type="slidenum">
              <a:rPr lang="pt-B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657816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50DAC5-A2BA-497E-B11F-AA4E949EF636}" type="datetimeFigureOut">
              <a:rPr lang="pt-B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01/07/2013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CD7402-C6C9-418C-80DD-988B844F6545}" type="slidenum">
              <a:rPr lang="pt-B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070019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2653C8-31D0-4272-99DA-D8974AADBA81}" type="datetimeFigureOut">
              <a:rPr lang="pt-B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01/07/2013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B4684A-914C-46A5-8E6E-F8FFA5E1AA9C}" type="slidenum">
              <a:rPr lang="pt-B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380694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FA7AA1-53C1-4231-A22F-990ECD974B20}" type="datetimeFigureOut">
              <a:rPr lang="pt-B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01/07/2013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C84882-71D6-4F9E-BB96-9914C3094094}" type="slidenum">
              <a:rPr lang="pt-B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931223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8908AC-93AD-483C-B27A-15E1C651DBA1}" type="datetimeFigureOut">
              <a:rPr lang="pt-B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01/07/2013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35B030-8261-4810-897F-4D5D15E1C594}" type="slidenum">
              <a:rPr lang="pt-B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7467247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EAAEEE-5DBC-48E1-A79D-634C88362B1D}" type="datetimeFigureOut">
              <a:rPr lang="pt-B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01/07/2013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C499E3-BA80-43B1-9122-005BF8F135FB}" type="slidenum">
              <a:rPr lang="pt-B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815542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F73B1D-A4D2-4C52-9BCD-3C00DDB57DC6}" type="datetimeFigureOut">
              <a:rPr lang="pt-B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01/07/2013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BD2AE2-C5BC-4B3F-B604-7818A55BD107}" type="slidenum">
              <a:rPr lang="pt-B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269291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8AF8E1-7AC7-4929-93B8-6362E08E80F4}" type="datetimeFigureOut">
              <a:rPr lang="pt-B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01/07/2013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F07A3A-B356-4702-B00F-D8D686EC8D88}" type="slidenum">
              <a:rPr lang="pt-B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3546602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B633D6-C667-4C1F-AC8D-A06EEF22E281}" type="datetimeFigureOut">
              <a:rPr lang="pt-B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01/07/2013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A87454-FD37-405E-A84A-BD815E4EFCA6}" type="slidenum">
              <a:rPr lang="pt-B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56344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F48C08-AC28-4F90-BBA6-672A13DAFE5E}" type="datetimeFigureOut">
              <a:rPr lang="pt-BR" smtClean="0"/>
              <a:pPr/>
              <a:t>01/07/2013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46FE16-EA14-4E3A-BE04-BACD14FFA380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3C60D3-65C7-4A58-B719-8BE11033A9DE}" type="datetimeFigureOut">
              <a:rPr lang="pt-B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01/07/2013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928152-E2CE-4EFE-B488-FA3A56DC66CC}" type="slidenum">
              <a:rPr lang="pt-B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9814756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pt-BR" noProof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59A7C6-4D57-4335-A7D5-17B2BE10211A}" type="datetimeFigureOut">
              <a:rPr lang="pt-B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01/07/2013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60DB19-6231-4CCB-A090-F8433A2C6EDA}" type="slidenum">
              <a:rPr lang="pt-B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6060047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39F7CE-D51B-4D25-9FF5-7E4F0CF2A68A}" type="datetimeFigureOut">
              <a:rPr lang="pt-B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01/07/2013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2AD3F4-9716-427D-9AA5-6EB143760F64}" type="slidenum">
              <a:rPr lang="pt-B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0163254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50DAC5-A2BA-497E-B11F-AA4E949EF636}" type="datetimeFigureOut">
              <a:rPr lang="pt-B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01/07/2013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CD7402-C6C9-418C-80DD-988B844F6545}" type="slidenum">
              <a:rPr lang="pt-B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84484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2653C8-31D0-4272-99DA-D8974AADBA81}" type="datetimeFigureOut">
              <a:rPr lang="pt-B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01/07/2013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B4684A-914C-46A5-8E6E-F8FFA5E1AA9C}" type="slidenum">
              <a:rPr lang="pt-B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8666726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FA7AA1-53C1-4231-A22F-990ECD974B20}" type="datetimeFigureOut">
              <a:rPr lang="pt-B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01/07/2013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C84882-71D6-4F9E-BB96-9914C3094094}" type="slidenum">
              <a:rPr lang="pt-B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4867636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8908AC-93AD-483C-B27A-15E1C651DBA1}" type="datetimeFigureOut">
              <a:rPr lang="pt-B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01/07/2013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35B030-8261-4810-897F-4D5D15E1C594}" type="slidenum">
              <a:rPr lang="pt-B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4204839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EAAEEE-5DBC-48E1-A79D-634C88362B1D}" type="datetimeFigureOut">
              <a:rPr lang="pt-B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01/07/2013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C499E3-BA80-43B1-9122-005BF8F135FB}" type="slidenum">
              <a:rPr lang="pt-B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3814766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F73B1D-A4D2-4C52-9BCD-3C00DDB57DC6}" type="datetimeFigureOut">
              <a:rPr lang="pt-B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01/07/2013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BD2AE2-C5BC-4B3F-B604-7818A55BD107}" type="slidenum">
              <a:rPr lang="pt-B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7330547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8AF8E1-7AC7-4929-93B8-6362E08E80F4}" type="datetimeFigureOut">
              <a:rPr lang="pt-B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01/07/2013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F07A3A-B356-4702-B00F-D8D686EC8D88}" type="slidenum">
              <a:rPr lang="pt-B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99508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F48C08-AC28-4F90-BBA6-672A13DAFE5E}" type="datetimeFigureOut">
              <a:rPr lang="pt-BR" smtClean="0"/>
              <a:pPr/>
              <a:t>01/07/2013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46FE16-EA14-4E3A-BE04-BACD14FFA380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B633D6-C667-4C1F-AC8D-A06EEF22E281}" type="datetimeFigureOut">
              <a:rPr lang="pt-B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01/07/2013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A87454-FD37-405E-A84A-BD815E4EFCA6}" type="slidenum">
              <a:rPr lang="pt-B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3802469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3C60D3-65C7-4A58-B719-8BE11033A9DE}" type="datetimeFigureOut">
              <a:rPr lang="pt-B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01/07/2013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928152-E2CE-4EFE-B488-FA3A56DC66CC}" type="slidenum">
              <a:rPr lang="pt-B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7367114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pt-BR" noProof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59A7C6-4D57-4335-A7D5-17B2BE10211A}" type="datetimeFigureOut">
              <a:rPr lang="pt-B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01/07/2013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60DB19-6231-4CCB-A090-F8433A2C6EDA}" type="slidenum">
              <a:rPr lang="pt-B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1791074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39F7CE-D51B-4D25-9FF5-7E4F0CF2A68A}" type="datetimeFigureOut">
              <a:rPr lang="pt-B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01/07/2013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2AD3F4-9716-427D-9AA5-6EB143760F64}" type="slidenum">
              <a:rPr lang="pt-B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4498345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50DAC5-A2BA-497E-B11F-AA4E949EF636}" type="datetimeFigureOut">
              <a:rPr lang="pt-B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01/07/2013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CD7402-C6C9-418C-80DD-988B844F6545}" type="slidenum">
              <a:rPr lang="pt-B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1894145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2653C8-31D0-4272-99DA-D8974AADBA81}" type="datetimeFigureOut">
              <a:rPr lang="pt-B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01/07/2013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B4684A-914C-46A5-8E6E-F8FFA5E1AA9C}" type="slidenum">
              <a:rPr lang="pt-B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0494572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FA7AA1-53C1-4231-A22F-990ECD974B20}" type="datetimeFigureOut">
              <a:rPr lang="pt-B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01/07/2013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C84882-71D6-4F9E-BB96-9914C3094094}" type="slidenum">
              <a:rPr lang="pt-B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0651472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8908AC-93AD-483C-B27A-15E1C651DBA1}" type="datetimeFigureOut">
              <a:rPr lang="pt-B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01/07/2013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35B030-8261-4810-897F-4D5D15E1C594}" type="slidenum">
              <a:rPr lang="pt-B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0702548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EAAEEE-5DBC-48E1-A79D-634C88362B1D}" type="datetimeFigureOut">
              <a:rPr lang="pt-B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01/07/2013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C499E3-BA80-43B1-9122-005BF8F135FB}" type="slidenum">
              <a:rPr lang="pt-B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326129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F73B1D-A4D2-4C52-9BCD-3C00DDB57DC6}" type="datetimeFigureOut">
              <a:rPr lang="pt-B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01/07/2013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BD2AE2-C5BC-4B3F-B604-7818A55BD107}" type="slidenum">
              <a:rPr lang="pt-B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5091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F48C08-AC28-4F90-BBA6-672A13DAFE5E}" type="datetimeFigureOut">
              <a:rPr lang="pt-BR" smtClean="0"/>
              <a:pPr/>
              <a:t>01/07/2013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46FE16-EA14-4E3A-BE04-BACD14FFA380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8AF8E1-7AC7-4929-93B8-6362E08E80F4}" type="datetimeFigureOut">
              <a:rPr lang="pt-B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01/07/2013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F07A3A-B356-4702-B00F-D8D686EC8D88}" type="slidenum">
              <a:rPr lang="pt-B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7345286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B633D6-C667-4C1F-AC8D-A06EEF22E281}" type="datetimeFigureOut">
              <a:rPr lang="pt-B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01/07/2013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A87454-FD37-405E-A84A-BD815E4EFCA6}" type="slidenum">
              <a:rPr lang="pt-B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6807880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3C60D3-65C7-4A58-B719-8BE11033A9DE}" type="datetimeFigureOut">
              <a:rPr lang="pt-B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01/07/2013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928152-E2CE-4EFE-B488-FA3A56DC66CC}" type="slidenum">
              <a:rPr lang="pt-B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3104263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pt-BR" noProof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59A7C6-4D57-4335-A7D5-17B2BE10211A}" type="datetimeFigureOut">
              <a:rPr lang="pt-B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01/07/2013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60DB19-6231-4CCB-A090-F8433A2C6EDA}" type="slidenum">
              <a:rPr lang="pt-B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0098123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39F7CE-D51B-4D25-9FF5-7E4F0CF2A68A}" type="datetimeFigureOut">
              <a:rPr lang="pt-B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01/07/2013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2AD3F4-9716-427D-9AA5-6EB143760F64}" type="slidenum">
              <a:rPr lang="pt-B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4151982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50DAC5-A2BA-497E-B11F-AA4E949EF636}" type="datetimeFigureOut">
              <a:rPr lang="pt-B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01/07/2013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CD7402-C6C9-418C-80DD-988B844F6545}" type="slidenum">
              <a:rPr lang="pt-B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1421892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2653C8-31D0-4272-99DA-D8974AADBA81}" type="datetimeFigureOut">
              <a:rPr lang="pt-B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01/07/2013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B4684A-914C-46A5-8E6E-F8FFA5E1AA9C}" type="slidenum">
              <a:rPr lang="pt-B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215724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FA7AA1-53C1-4231-A22F-990ECD974B20}" type="datetimeFigureOut">
              <a:rPr lang="pt-B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01/07/2013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C84882-71D6-4F9E-BB96-9914C3094094}" type="slidenum">
              <a:rPr lang="pt-B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6485231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8908AC-93AD-483C-B27A-15E1C651DBA1}" type="datetimeFigureOut">
              <a:rPr lang="pt-B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01/07/2013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35B030-8261-4810-897F-4D5D15E1C594}" type="slidenum">
              <a:rPr lang="pt-B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9886418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EAAEEE-5DBC-48E1-A79D-634C88362B1D}" type="datetimeFigureOut">
              <a:rPr lang="pt-B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01/07/2013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C499E3-BA80-43B1-9122-005BF8F135FB}" type="slidenum">
              <a:rPr lang="pt-B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88363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F48C08-AC28-4F90-BBA6-672A13DAFE5E}" type="datetimeFigureOut">
              <a:rPr lang="pt-BR" smtClean="0"/>
              <a:pPr/>
              <a:t>01/07/2013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46FE16-EA14-4E3A-BE04-BACD14FFA380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F73B1D-A4D2-4C52-9BCD-3C00DDB57DC6}" type="datetimeFigureOut">
              <a:rPr lang="pt-B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01/07/2013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BD2AE2-C5BC-4B3F-B604-7818A55BD107}" type="slidenum">
              <a:rPr lang="pt-B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9680166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8AF8E1-7AC7-4929-93B8-6362E08E80F4}" type="datetimeFigureOut">
              <a:rPr lang="pt-B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01/07/2013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F07A3A-B356-4702-B00F-D8D686EC8D88}" type="slidenum">
              <a:rPr lang="pt-B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984725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B633D6-C667-4C1F-AC8D-A06EEF22E281}" type="datetimeFigureOut">
              <a:rPr lang="pt-B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01/07/2013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A87454-FD37-405E-A84A-BD815E4EFCA6}" type="slidenum">
              <a:rPr lang="pt-B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9441814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3C60D3-65C7-4A58-B719-8BE11033A9DE}" type="datetimeFigureOut">
              <a:rPr lang="pt-B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01/07/2013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928152-E2CE-4EFE-B488-FA3A56DC66CC}" type="slidenum">
              <a:rPr lang="pt-B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1815456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pt-BR" noProof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59A7C6-4D57-4335-A7D5-17B2BE10211A}" type="datetimeFigureOut">
              <a:rPr lang="pt-B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01/07/2013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60DB19-6231-4CCB-A090-F8433A2C6EDA}" type="slidenum">
              <a:rPr lang="pt-B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7425395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39F7CE-D51B-4D25-9FF5-7E4F0CF2A68A}" type="datetimeFigureOut">
              <a:rPr lang="pt-B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01/07/2013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2AD3F4-9716-427D-9AA5-6EB143760F64}" type="slidenum">
              <a:rPr lang="pt-B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0094281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50DAC5-A2BA-497E-B11F-AA4E949EF636}" type="datetimeFigureOut">
              <a:rPr lang="pt-B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01/07/2013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CD7402-C6C9-418C-80DD-988B844F6545}" type="slidenum">
              <a:rPr lang="pt-B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64375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F48C08-AC28-4F90-BBA6-672A13DAFE5E}" type="datetimeFigureOut">
              <a:rPr lang="pt-BR" smtClean="0"/>
              <a:pPr/>
              <a:t>01/07/2013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46FE16-EA14-4E3A-BE04-BACD14FFA380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F48C08-AC28-4F90-BBA6-672A13DAFE5E}" type="datetimeFigureOut">
              <a:rPr lang="pt-BR" smtClean="0"/>
              <a:pPr/>
              <a:t>01/07/2013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46FE16-EA14-4E3A-BE04-BACD14FFA380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F48C08-AC28-4F90-BBA6-672A13DAFE5E}" type="datetimeFigureOut">
              <a:rPr lang="pt-BR" smtClean="0"/>
              <a:pPr/>
              <a:t>01/07/2013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46FE16-EA14-4E3A-BE04-BACD14FFA380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8F48C08-AC28-4F90-BBA6-672A13DAFE5E}" type="datetimeFigureOut">
              <a:rPr lang="pt-BR" smtClean="0"/>
              <a:pPr/>
              <a:t>01/07/2013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246FE16-EA14-4E3A-BE04-BACD14FFA380}" type="slidenum">
              <a:rPr lang="pt-BR" smtClean="0"/>
              <a:pPr/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  <a:alpha val="81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Espaço Reservado para Título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t-BR" smtClean="0"/>
              <a:t>Clique para editar o título mestre</a:t>
            </a:r>
          </a:p>
        </p:txBody>
      </p:sp>
      <p:sp>
        <p:nvSpPr>
          <p:cNvPr id="1027" name="Espaço Reservado para Texto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97F6A48D-1FEA-425C-AF10-EB0FB8C7D03A}" type="datetimeFigureOut">
              <a:rPr lang="pt-B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01/07/2013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1B6B3874-874B-4CEF-BF04-04E91558A5A4}" type="slidenum">
              <a:rPr lang="pt-B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11439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  <a:alpha val="81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Espaço Reservado para Título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t-BR" smtClean="0"/>
              <a:t>Clique para editar o título mestre</a:t>
            </a:r>
          </a:p>
        </p:txBody>
      </p:sp>
      <p:sp>
        <p:nvSpPr>
          <p:cNvPr id="1027" name="Espaço Reservado para Texto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97F6A48D-1FEA-425C-AF10-EB0FB8C7D03A}" type="datetimeFigureOut">
              <a:rPr lang="pt-B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01/07/2013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1B6B3874-874B-4CEF-BF04-04E91558A5A4}" type="slidenum">
              <a:rPr lang="pt-B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24587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  <a:alpha val="81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Espaço Reservado para Título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t-BR" smtClean="0"/>
              <a:t>Clique para editar o título mestre</a:t>
            </a:r>
          </a:p>
        </p:txBody>
      </p:sp>
      <p:sp>
        <p:nvSpPr>
          <p:cNvPr id="1027" name="Espaço Reservado para Texto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97F6A48D-1FEA-425C-AF10-EB0FB8C7D03A}" type="datetimeFigureOut">
              <a:rPr lang="pt-B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01/07/2013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1B6B3874-874B-4CEF-BF04-04E91558A5A4}" type="slidenum">
              <a:rPr lang="pt-B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86892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  <a:alpha val="81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Espaço Reservado para Título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t-BR" smtClean="0"/>
              <a:t>Clique para editar o título mestre</a:t>
            </a:r>
          </a:p>
        </p:txBody>
      </p:sp>
      <p:sp>
        <p:nvSpPr>
          <p:cNvPr id="1027" name="Espaço Reservado para Texto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97F6A48D-1FEA-425C-AF10-EB0FB8C7D03A}" type="datetimeFigureOut">
              <a:rPr lang="pt-B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01/07/2013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1B6B3874-874B-4CEF-BF04-04E91558A5A4}" type="slidenum">
              <a:rPr lang="pt-B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92136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  <a:alpha val="81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Espaço Reservado para Título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t-BR" smtClean="0"/>
              <a:t>Clique para editar o título mestre</a:t>
            </a:r>
          </a:p>
        </p:txBody>
      </p:sp>
      <p:sp>
        <p:nvSpPr>
          <p:cNvPr id="1027" name="Espaço Reservado para Texto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97F6A48D-1FEA-425C-AF10-EB0FB8C7D03A}" type="datetimeFigureOut">
              <a:rPr lang="pt-B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01/07/2013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1B6B3874-874B-4CEF-BF04-04E91558A5A4}" type="slidenum">
              <a:rPr lang="pt-B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90966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0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5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6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7" Type="http://schemas.openxmlformats.org/officeDocument/2006/relationships/image" Target="../media/image13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9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959107"/>
            <a:ext cx="7772400" cy="1470025"/>
          </a:xfrm>
        </p:spPr>
        <p:txBody>
          <a:bodyPr>
            <a:normAutofit/>
          </a:bodyPr>
          <a:lstStyle/>
          <a:p>
            <a:endParaRPr lang="pt-BR" sz="3500" dirty="0">
              <a:solidFill>
                <a:schemeClr val="bg1"/>
              </a:solidFill>
              <a:ea typeface="Tahoma" pitchFamily="34" charset="0"/>
              <a:cs typeface="Tahoma" pitchFamily="34" charset="0"/>
            </a:endParaRP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0" y="4286256"/>
            <a:ext cx="9144000" cy="971560"/>
          </a:xfrm>
        </p:spPr>
        <p:txBody>
          <a:bodyPr/>
          <a:lstStyle/>
          <a:p>
            <a:r>
              <a:rPr lang="pt-BR" dirty="0" err="1" smtClean="0">
                <a:solidFill>
                  <a:schemeClr val="bg1"/>
                </a:solidFill>
                <a:latin typeface="+mj-lt"/>
                <a:ea typeface="Tahoma" pitchFamily="34" charset="0"/>
                <a:cs typeface="Tahoma" pitchFamily="34" charset="0"/>
              </a:rPr>
              <a:t>Flauzilino</a:t>
            </a:r>
            <a:r>
              <a:rPr lang="pt-BR" dirty="0" smtClean="0">
                <a:solidFill>
                  <a:schemeClr val="bg1"/>
                </a:solidFill>
                <a:latin typeface="+mj-lt"/>
                <a:ea typeface="Tahoma" pitchFamily="34" charset="0"/>
                <a:cs typeface="Tahoma" pitchFamily="34" charset="0"/>
              </a:rPr>
              <a:t> Araújo dos Santos</a:t>
            </a:r>
            <a:endParaRPr lang="pt-BR" dirty="0">
              <a:solidFill>
                <a:schemeClr val="bg1"/>
              </a:solidFill>
              <a:latin typeface="+mj-lt"/>
              <a:ea typeface="Tahoma" pitchFamily="34" charset="0"/>
              <a:cs typeface="Tahoma" pitchFamily="34" charset="0"/>
            </a:endParaRPr>
          </a:p>
        </p:txBody>
      </p:sp>
      <p:pic>
        <p:nvPicPr>
          <p:cNvPr id="5" name="Imagem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20" y="2996952"/>
            <a:ext cx="5041900" cy="1366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466730"/>
          </a:xfrm>
        </p:spPr>
        <p:txBody>
          <a:bodyPr/>
          <a:lstStyle/>
          <a:p>
            <a:pPr algn="l"/>
            <a:r>
              <a:rPr lang="pt-BR" sz="4000" dirty="0">
                <a:cs typeface="Angsana New" pitchFamily="18" charset="-34"/>
              </a:rPr>
              <a:t>Os Registradores de Imóveis do Brasil já construíram uma infraestrutura capaz de responder positivamente aos desafios da Sociedade da Informação e do Governo Eletrônico. </a:t>
            </a:r>
            <a:r>
              <a:rPr lang="pt-BR" sz="4000" dirty="0"/>
              <a:t/>
            </a:r>
            <a:br>
              <a:rPr lang="pt-BR" sz="4000" dirty="0"/>
            </a:b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0104229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238040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100424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6675" y="0"/>
            <a:ext cx="106934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327545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pt-BR" b="1" dirty="0" smtClean="0">
                <a:solidFill>
                  <a:schemeClr val="accent1">
                    <a:lumMod val="75000"/>
                  </a:schemeClr>
                </a:solidFill>
              </a:rPr>
              <a:t>Aplicativos de apoio</a:t>
            </a:r>
            <a:endParaRPr lang="pt-BR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14350" indent="-514350">
              <a:buAutoNum type="arabicPeriod"/>
            </a:pPr>
            <a:r>
              <a:rPr lang="pt-BR" sz="24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Tahoma" pitchFamily="34" charset="0"/>
                <a:cs typeface="Tahoma" pitchFamily="34" charset="0"/>
              </a:rPr>
              <a:t>Certidão Express</a:t>
            </a:r>
            <a:r>
              <a:rPr lang="pt-BR" sz="2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Tahoma" pitchFamily="34" charset="0"/>
                <a:cs typeface="Tahoma" pitchFamily="34" charset="0"/>
              </a:rPr>
              <a:t>: converte textos e imagens em PDF/A, com inclusão de </a:t>
            </a:r>
            <a:r>
              <a:rPr lang="pt-BR" sz="240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Tahoma" pitchFamily="34" charset="0"/>
                <a:cs typeface="Tahoma" pitchFamily="34" charset="0"/>
              </a:rPr>
              <a:t>metadados</a:t>
            </a:r>
            <a:r>
              <a:rPr lang="pt-BR" sz="2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Tahoma" pitchFamily="34" charset="0"/>
                <a:cs typeface="Tahoma" pitchFamily="34" charset="0"/>
              </a:rPr>
              <a:t>, texto da certificação e assinatura digital;</a:t>
            </a:r>
          </a:p>
          <a:p>
            <a:pPr marL="514350" indent="-514350">
              <a:buAutoNum type="arabicPeriod"/>
            </a:pPr>
            <a:r>
              <a:rPr lang="pt-BR" sz="24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Tahoma" pitchFamily="34" charset="0"/>
                <a:cs typeface="Tahoma" pitchFamily="34" charset="0"/>
              </a:rPr>
              <a:t>Digitação Retroativa RI:</a:t>
            </a:r>
            <a:r>
              <a:rPr lang="pt-BR" sz="2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Tahoma" pitchFamily="34" charset="0"/>
                <a:cs typeface="Tahoma" pitchFamily="34" charset="0"/>
              </a:rPr>
              <a:t> Sistema de Digitação de Indicadores e Digitalização e Indexação de Matrículas e Registros no Livro 3 Auxiliar (limitado para 20.000 matrículas);</a:t>
            </a:r>
          </a:p>
          <a:p>
            <a:pPr marL="514350" indent="-514350">
              <a:buAutoNum type="arabicPeriod"/>
            </a:pPr>
            <a:r>
              <a:rPr lang="pt-BR" sz="24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Tahoma" pitchFamily="34" charset="0"/>
                <a:cs typeface="Tahoma" pitchFamily="34" charset="0"/>
              </a:rPr>
              <a:t>Autoridade de Carimbo do Tempo (ACT/ITI)</a:t>
            </a:r>
            <a:r>
              <a:rPr lang="pt-BR" sz="2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Tahoma" pitchFamily="34" charset="0"/>
                <a:cs typeface="Tahoma" pitchFamily="34" charset="0"/>
              </a:rPr>
              <a:t>;</a:t>
            </a:r>
          </a:p>
          <a:p>
            <a:pPr marL="514350" indent="-514350">
              <a:buAutoNum type="arabicPeriod"/>
            </a:pPr>
            <a:r>
              <a:rPr lang="pt-BR" sz="2400" b="1" smtClean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Tahoma" pitchFamily="34" charset="0"/>
                <a:cs typeface="Tahoma" pitchFamily="34" charset="0"/>
              </a:rPr>
              <a:t>Entidade </a:t>
            </a:r>
            <a:r>
              <a:rPr lang="pt-BR" sz="24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Tahoma" pitchFamily="34" charset="0"/>
                <a:cs typeface="Tahoma" pitchFamily="34" charset="0"/>
              </a:rPr>
              <a:t>Emissora de Atributos (EEA)</a:t>
            </a:r>
            <a:r>
              <a:rPr lang="pt-BR" sz="2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Tahoma" pitchFamily="34" charset="0"/>
                <a:cs typeface="Tahoma" pitchFamily="34" charset="0"/>
              </a:rPr>
              <a:t> no padrão ICP-Brasil;</a:t>
            </a:r>
          </a:p>
          <a:p>
            <a:pPr marL="514350" indent="-514350">
              <a:buAutoNum type="arabicPeriod"/>
            </a:pPr>
            <a:r>
              <a:rPr lang="pt-BR" sz="24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Tahoma" pitchFamily="34" charset="0"/>
                <a:cs typeface="Tahoma" pitchFamily="34" charset="0"/>
              </a:rPr>
              <a:t>Portal e-Assinatura</a:t>
            </a:r>
            <a:r>
              <a:rPr lang="pt-BR" sz="2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Tahoma" pitchFamily="34" charset="0"/>
                <a:cs typeface="Tahoma" pitchFamily="34" charset="0"/>
              </a:rPr>
              <a:t> (Assinatura, visualização e validação de certidão pela Web). </a:t>
            </a:r>
            <a:endParaRPr lang="pt-BR" sz="2400" dirty="0">
              <a:solidFill>
                <a:schemeClr val="tx1">
                  <a:lumMod val="65000"/>
                  <a:lumOff val="35000"/>
                </a:schemeClr>
              </a:solidFill>
              <a:latin typeface="+mj-lt"/>
              <a:ea typeface="Tahoma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49774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928942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pt-BR" b="1" dirty="0" smtClean="0">
                <a:solidFill>
                  <a:schemeClr val="accent1">
                    <a:lumMod val="75000"/>
                  </a:schemeClr>
                </a:solidFill>
              </a:rPr>
              <a:t>Obrigado!</a:t>
            </a:r>
            <a:br>
              <a:rPr lang="pt-BR" b="1" dirty="0" smtClean="0">
                <a:solidFill>
                  <a:schemeClr val="accent1">
                    <a:lumMod val="75000"/>
                  </a:schemeClr>
                </a:solidFill>
              </a:rPr>
            </a:br>
            <a:r>
              <a:rPr lang="pt-BR" b="1" dirty="0" err="1" smtClean="0">
                <a:solidFill>
                  <a:schemeClr val="accent1">
                    <a:lumMod val="75000"/>
                  </a:schemeClr>
                </a:solidFill>
              </a:rPr>
              <a:t>Flauzilino</a:t>
            </a:r>
            <a:r>
              <a:rPr lang="pt-BR" b="1" dirty="0" smtClean="0">
                <a:solidFill>
                  <a:schemeClr val="accent1">
                    <a:lumMod val="75000"/>
                  </a:schemeClr>
                </a:solidFill>
              </a:rPr>
              <a:t> Araújo dos Santos</a:t>
            </a:r>
            <a:r>
              <a:rPr lang="pt-BR" b="1" smtClean="0">
                <a:solidFill>
                  <a:schemeClr val="accent1">
                    <a:lumMod val="75000"/>
                  </a:schemeClr>
                </a:solidFill>
              </a:rPr>
              <a:t/>
            </a:r>
            <a:br>
              <a:rPr lang="pt-BR" b="1" smtClean="0">
                <a:solidFill>
                  <a:schemeClr val="accent1">
                    <a:lumMod val="75000"/>
                  </a:schemeClr>
                </a:solidFill>
              </a:rPr>
            </a:br>
            <a:r>
              <a:rPr lang="pt-BR" b="1" smtClean="0">
                <a:solidFill>
                  <a:schemeClr val="accent1">
                    <a:lumMod val="75000"/>
                  </a:schemeClr>
                </a:solidFill>
              </a:rPr>
              <a:t>flauzilino@arisp.com.br</a:t>
            </a:r>
            <a:endParaRPr lang="pt-BR" b="1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5638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Image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12043" y="333375"/>
            <a:ext cx="5041900" cy="1366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Imagem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8888" y="3327400"/>
            <a:ext cx="2017712" cy="2376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6" name="Picture 2" descr="C:\Users\Flauzilino\Downloads\logo arisp_oficial_com lettering_horiz (1)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375" y="3573463"/>
            <a:ext cx="4538663" cy="2024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CaixaDeTexto 10"/>
          <p:cNvSpPr txBox="1"/>
          <p:nvPr/>
        </p:nvSpPr>
        <p:spPr>
          <a:xfrm>
            <a:off x="684213" y="1955800"/>
            <a:ext cx="7343775" cy="13843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2800" b="1" dirty="0">
                <a:solidFill>
                  <a:schemeClr val="tx2">
                    <a:lumMod val="75000"/>
                  </a:schemeClr>
                </a:solidFill>
                <a:latin typeface="+mn-lt"/>
                <a:cs typeface="+mn-cs"/>
              </a:rPr>
              <a:t>Central de Serviços Eletrônicos Compartilhados dos Registradores de </a:t>
            </a:r>
            <a:r>
              <a:rPr lang="pt-BR" sz="2800" b="1" dirty="0" smtClean="0">
                <a:solidFill>
                  <a:schemeClr val="tx2">
                    <a:lumMod val="75000"/>
                  </a:schemeClr>
                </a:solidFill>
                <a:latin typeface="+mn-lt"/>
                <a:cs typeface="+mn-cs"/>
              </a:rPr>
              <a:t>Imóveis</a:t>
            </a:r>
            <a:endParaRPr lang="pt-BR" sz="2800" b="1" dirty="0">
              <a:solidFill>
                <a:schemeClr val="tx2">
                  <a:lumMod val="75000"/>
                </a:schemeClr>
              </a:solidFill>
              <a:latin typeface="+mn-lt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pt-BR" sz="2800" b="1" dirty="0">
              <a:latin typeface="+mn-lt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32585555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/>
          <p:cNvSpPr txBox="1"/>
          <p:nvPr/>
        </p:nvSpPr>
        <p:spPr>
          <a:xfrm>
            <a:off x="103188" y="804863"/>
            <a:ext cx="3892550" cy="46196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2400" b="1" dirty="0">
                <a:solidFill>
                  <a:schemeClr val="tx2">
                    <a:lumMod val="75000"/>
                  </a:schemeClr>
                </a:solidFill>
                <a:latin typeface="+mn-lt"/>
                <a:cs typeface="+mn-cs"/>
              </a:rPr>
              <a:t>www.oficioeletronico.com.br</a:t>
            </a:r>
          </a:p>
        </p:txBody>
      </p:sp>
      <p:sp>
        <p:nvSpPr>
          <p:cNvPr id="4" name="CaixaDeTexto 3"/>
          <p:cNvSpPr txBox="1"/>
          <p:nvPr/>
        </p:nvSpPr>
        <p:spPr>
          <a:xfrm>
            <a:off x="5435600" y="773113"/>
            <a:ext cx="3465513" cy="46196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2400" b="1" dirty="0">
                <a:solidFill>
                  <a:schemeClr val="tx2">
                    <a:lumMod val="75000"/>
                  </a:schemeClr>
                </a:solidFill>
                <a:latin typeface="+mn-lt"/>
                <a:cs typeface="+mn-cs"/>
              </a:rPr>
              <a:t>www.registradores.org.br</a:t>
            </a:r>
          </a:p>
        </p:txBody>
      </p:sp>
      <p:pic>
        <p:nvPicPr>
          <p:cNvPr id="4100" name="Imagem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43063" y="2205038"/>
            <a:ext cx="5881687" cy="3413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CaixaDeTexto 5"/>
          <p:cNvSpPr txBox="1"/>
          <p:nvPr/>
        </p:nvSpPr>
        <p:spPr>
          <a:xfrm>
            <a:off x="5497513" y="2112963"/>
            <a:ext cx="2027237" cy="184150"/>
          </a:xfrm>
          <a:prstGeom prst="rect">
            <a:avLst/>
          </a:prstGeom>
          <a:solidFill>
            <a:schemeClr val="bg1">
              <a:lumMod val="85000"/>
              <a:alpha val="88000"/>
            </a:schemeClr>
          </a:solidFill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pt-BR" dirty="0">
              <a:latin typeface="+mn-lt"/>
              <a:cs typeface="+mn-cs"/>
            </a:endParaRPr>
          </a:p>
        </p:txBody>
      </p:sp>
      <p:sp>
        <p:nvSpPr>
          <p:cNvPr id="7" name="Seta em curva para a direita 6"/>
          <p:cNvSpPr/>
          <p:nvPr/>
        </p:nvSpPr>
        <p:spPr>
          <a:xfrm>
            <a:off x="1476375" y="1377950"/>
            <a:ext cx="1079500" cy="1152525"/>
          </a:xfrm>
          <a:prstGeom prst="curvedRightArrow">
            <a:avLst/>
          </a:prstGeom>
          <a:noFill/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BR">
              <a:solidFill>
                <a:schemeClr val="tx1"/>
              </a:solidFill>
            </a:endParaRPr>
          </a:p>
        </p:txBody>
      </p:sp>
      <p:sp>
        <p:nvSpPr>
          <p:cNvPr id="8" name="Seta em curva para a esquerda 7"/>
          <p:cNvSpPr/>
          <p:nvPr/>
        </p:nvSpPr>
        <p:spPr>
          <a:xfrm>
            <a:off x="6626225" y="1341438"/>
            <a:ext cx="1152525" cy="1150937"/>
          </a:xfrm>
          <a:prstGeom prst="curvedLeftArrow">
            <a:avLst/>
          </a:prstGeom>
          <a:noFill/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BR">
              <a:solidFill>
                <a:schemeClr val="tx1"/>
              </a:solidFill>
            </a:endParaRPr>
          </a:p>
        </p:txBody>
      </p:sp>
      <p:sp>
        <p:nvSpPr>
          <p:cNvPr id="9" name="CaixaDeTexto 8"/>
          <p:cNvSpPr txBox="1"/>
          <p:nvPr/>
        </p:nvSpPr>
        <p:spPr>
          <a:xfrm>
            <a:off x="3143250" y="1593850"/>
            <a:ext cx="2879725" cy="4603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2400" dirty="0">
                <a:solidFill>
                  <a:schemeClr val="tx2">
                    <a:lumMod val="75000"/>
                  </a:schemeClr>
                </a:solidFill>
                <a:latin typeface="+mn-lt"/>
                <a:cs typeface="+mn-cs"/>
              </a:rPr>
              <a:t>Plataforma Unificada.</a:t>
            </a:r>
          </a:p>
        </p:txBody>
      </p:sp>
    </p:spTree>
    <p:extLst>
      <p:ext uri="{BB962C8B-B14F-4D97-AF65-F5344CB8AC3E}">
        <p14:creationId xmlns:p14="http://schemas.microsoft.com/office/powerpoint/2010/main" val="35980497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466730"/>
          </a:xfrm>
        </p:spPr>
        <p:txBody>
          <a:bodyPr>
            <a:normAutofit/>
          </a:bodyPr>
          <a:lstStyle/>
          <a:p>
            <a:pPr algn="l"/>
            <a:r>
              <a:rPr lang="pt-BR" sz="36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OBJETIVO:</a:t>
            </a:r>
            <a:r>
              <a:rPr lang="pt-BR" sz="3600" dirty="0" smtClean="0"/>
              <a:t/>
            </a:r>
            <a:br>
              <a:rPr lang="pt-BR" sz="3600" dirty="0" smtClean="0"/>
            </a:br>
            <a:r>
              <a:rPr lang="pt-BR" sz="3600" dirty="0" smtClean="0"/>
              <a:t>A Central Registradores de Imóveis integra em uma única plataforma, dados, imagens e softwares (processamento) de forma a permitir a consulta simultânea, unificada e controlada aos conteúdos dos acervos dos Registros de Imóveis. </a:t>
            </a:r>
            <a:endParaRPr lang="pt-BR" sz="3600" dirty="0"/>
          </a:p>
        </p:txBody>
      </p:sp>
    </p:spTree>
    <p:extLst>
      <p:ext uri="{BB962C8B-B14F-4D97-AF65-F5344CB8AC3E}">
        <p14:creationId xmlns:p14="http://schemas.microsoft.com/office/powerpoint/2010/main" val="30104229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pt-BR" b="1" dirty="0" smtClean="0">
                <a:solidFill>
                  <a:schemeClr val="accent1">
                    <a:lumMod val="75000"/>
                  </a:schemeClr>
                </a:solidFill>
              </a:rPr>
              <a:t>Aspectos jurídicos</a:t>
            </a:r>
            <a:endParaRPr lang="pt-BR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14350" indent="-514350">
              <a:buAutoNum type="arabicPeriod"/>
            </a:pPr>
            <a:r>
              <a:rPr lang="pt-BR" sz="2400" dirty="0" smtClean="0"/>
              <a:t>Lei </a:t>
            </a:r>
            <a:r>
              <a:rPr lang="pt-BR" sz="2400" dirty="0"/>
              <a:t>6.015/1973,  Art. 24. Os oficiais devem manter em segurança, permanentemente, os livros e documentos e respondem pela sua ordem e conservação</a:t>
            </a:r>
            <a:r>
              <a:rPr lang="pt-BR" sz="2400" dirty="0" smtClean="0"/>
              <a:t>.</a:t>
            </a:r>
          </a:p>
          <a:p>
            <a:pPr marL="514350" indent="-514350">
              <a:buFont typeface="Arial" pitchFamily="34" charset="0"/>
              <a:buAutoNum type="arabicPeriod"/>
            </a:pPr>
            <a:r>
              <a:rPr lang="pt-BR" sz="2400" dirty="0"/>
              <a:t>Lei 8.935/1994, Art. 46. Os livros, fichas, documentos, papéis, microfilmes e sistemas de computação deverão permanecer sempre sob a guarda e responsabilidade do titular de serviço notarial ou de registro, que zelará por sua ordem, segurança e conservação.</a:t>
            </a:r>
          </a:p>
          <a:p>
            <a:pPr marL="0" indent="0">
              <a:buNone/>
            </a:pPr>
            <a:endParaRPr lang="pt-BR" dirty="0"/>
          </a:p>
          <a:p>
            <a:pPr>
              <a:buNone/>
            </a:pPr>
            <a:endParaRPr lang="pt-BR" dirty="0">
              <a:solidFill>
                <a:schemeClr val="tx1">
                  <a:lumMod val="65000"/>
                  <a:lumOff val="35000"/>
                </a:schemeClr>
              </a:solidFill>
              <a:latin typeface="+mj-lt"/>
              <a:ea typeface="Tahoma" pitchFamily="34" charset="0"/>
              <a:cs typeface="Tahom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pt-BR" b="1" dirty="0" smtClean="0">
                <a:solidFill>
                  <a:schemeClr val="accent1">
                    <a:lumMod val="75000"/>
                  </a:schemeClr>
                </a:solidFill>
              </a:rPr>
              <a:t>Aspectos tecnológicos</a:t>
            </a:r>
            <a:endParaRPr lang="pt-BR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14350" indent="-514350">
              <a:buAutoNum type="arabicPeriod"/>
            </a:pPr>
            <a:r>
              <a:rPr lang="pt-BR" sz="2400" dirty="0" smtClean="0"/>
              <a:t>Informação em base de dados primária (As informações secundárias e terciárias correspondem à pesquisa em ambiente estático);</a:t>
            </a:r>
          </a:p>
          <a:p>
            <a:pPr marL="514350" indent="-514350">
              <a:buAutoNum type="arabicPeriod"/>
            </a:pPr>
            <a:r>
              <a:rPr lang="pt-BR" sz="2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Tahoma" pitchFamily="34" charset="0"/>
                <a:cs typeface="Tahoma" pitchFamily="34" charset="0"/>
              </a:rPr>
              <a:t>Ferramentas de buscas adequadas;</a:t>
            </a:r>
          </a:p>
          <a:p>
            <a:pPr marL="514350" indent="-514350">
              <a:buAutoNum type="arabicPeriod"/>
            </a:pPr>
            <a:r>
              <a:rPr lang="pt-BR" sz="2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Tahoma" pitchFamily="34" charset="0"/>
                <a:cs typeface="Tahoma" pitchFamily="34" charset="0"/>
              </a:rPr>
              <a:t>Pesquisas avançadas;</a:t>
            </a:r>
          </a:p>
          <a:p>
            <a:pPr marL="514350" indent="-514350">
              <a:buAutoNum type="arabicPeriod"/>
            </a:pPr>
            <a:r>
              <a:rPr lang="pt-BR" sz="2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Tahoma" pitchFamily="34" charset="0"/>
                <a:cs typeface="Tahoma" pitchFamily="34" charset="0"/>
              </a:rPr>
              <a:t>Campos com informações estruturadas;</a:t>
            </a:r>
          </a:p>
          <a:p>
            <a:pPr marL="514350" indent="-514350">
              <a:buAutoNum type="arabicPeriod"/>
            </a:pPr>
            <a:r>
              <a:rPr lang="pt-BR" sz="2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Tahoma" pitchFamily="34" charset="0"/>
                <a:cs typeface="Tahoma" pitchFamily="34" charset="0"/>
              </a:rPr>
              <a:t>Controle de qualidade na recuperação das informações;</a:t>
            </a:r>
          </a:p>
          <a:p>
            <a:pPr marL="514350" indent="-514350">
              <a:buAutoNum type="arabicPeriod"/>
            </a:pPr>
            <a:r>
              <a:rPr lang="pt-BR" sz="2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Tahoma" pitchFamily="34" charset="0"/>
                <a:cs typeface="Tahoma" pitchFamily="34" charset="0"/>
              </a:rPr>
              <a:t>Utilização de ferramentas adicionais de análise de resultados.</a:t>
            </a:r>
            <a:endParaRPr lang="pt-BR" dirty="0">
              <a:solidFill>
                <a:schemeClr val="tx1">
                  <a:lumMod val="65000"/>
                  <a:lumOff val="35000"/>
                </a:schemeClr>
              </a:solidFill>
              <a:latin typeface="+mj-lt"/>
              <a:ea typeface="Tahoma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401283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CaixaDeTexto 18"/>
          <p:cNvSpPr txBox="1">
            <a:spLocks noChangeArrowheads="1"/>
          </p:cNvSpPr>
          <p:nvPr/>
        </p:nvSpPr>
        <p:spPr bwMode="auto">
          <a:xfrm>
            <a:off x="1506538" y="247650"/>
            <a:ext cx="6337300" cy="8925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/>
            <a:r>
              <a:rPr lang="pt-BR" sz="3200" b="1" dirty="0"/>
              <a:t>Central Registradores de Imóveis</a:t>
            </a:r>
            <a:r>
              <a:rPr lang="pt-BR" sz="3600" dirty="0"/>
              <a:t>         </a:t>
            </a:r>
            <a:r>
              <a:rPr lang="pt-BR" sz="1600" b="1" dirty="0"/>
              <a:t>Sistema de Alto Desempenho para Interação Softwares/Hardwares</a:t>
            </a:r>
            <a:endParaRPr lang="pt-BR" sz="2000" b="1" dirty="0"/>
          </a:p>
        </p:txBody>
      </p:sp>
      <p:sp>
        <p:nvSpPr>
          <p:cNvPr id="6147" name="CaixaDeTexto 19"/>
          <p:cNvSpPr txBox="1">
            <a:spLocks noChangeArrowheads="1"/>
          </p:cNvSpPr>
          <p:nvPr/>
        </p:nvSpPr>
        <p:spPr bwMode="auto">
          <a:xfrm>
            <a:off x="539750" y="1533525"/>
            <a:ext cx="2519363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/>
            <a:r>
              <a:rPr lang="pt-BR" sz="2400" dirty="0"/>
              <a:t>Banco de Dados </a:t>
            </a:r>
            <a:r>
              <a:rPr lang="pt-BR" sz="2400" dirty="0" smtClean="0"/>
              <a:t>Light - BDL</a:t>
            </a:r>
            <a:endParaRPr lang="pt-BR" sz="2400" dirty="0"/>
          </a:p>
        </p:txBody>
      </p:sp>
      <p:sp>
        <p:nvSpPr>
          <p:cNvPr id="6148" name="CaixaDeTexto 20"/>
          <p:cNvSpPr txBox="1">
            <a:spLocks noChangeArrowheads="1"/>
          </p:cNvSpPr>
          <p:nvPr/>
        </p:nvSpPr>
        <p:spPr bwMode="auto">
          <a:xfrm>
            <a:off x="5992813" y="3189288"/>
            <a:ext cx="252095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/>
            <a:r>
              <a:rPr lang="pt-BR" sz="2000" dirty="0"/>
              <a:t>Servidores </a:t>
            </a:r>
            <a:r>
              <a:rPr lang="pt-BR" sz="2000" dirty="0" smtClean="0"/>
              <a:t>dedicado em outro Data Center</a:t>
            </a:r>
            <a:endParaRPr lang="pt-BR" sz="2800" b="1" dirty="0"/>
          </a:p>
        </p:txBody>
      </p:sp>
      <p:sp>
        <p:nvSpPr>
          <p:cNvPr id="6149" name="CaixaDeTexto 21"/>
          <p:cNvSpPr txBox="1">
            <a:spLocks noChangeArrowheads="1"/>
          </p:cNvSpPr>
          <p:nvPr/>
        </p:nvSpPr>
        <p:spPr bwMode="auto">
          <a:xfrm>
            <a:off x="552450" y="3003550"/>
            <a:ext cx="2641600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/>
            <a:r>
              <a:rPr lang="pt-BR" sz="2400" dirty="0" smtClean="0"/>
              <a:t>Servidores de </a:t>
            </a:r>
          </a:p>
          <a:p>
            <a:pPr algn="ctr"/>
            <a:r>
              <a:rPr lang="pt-BR" sz="3200" b="1" dirty="0" smtClean="0"/>
              <a:t>Backup</a:t>
            </a:r>
            <a:endParaRPr lang="pt-BR" sz="3200" b="1" dirty="0"/>
          </a:p>
        </p:txBody>
      </p:sp>
      <p:sp>
        <p:nvSpPr>
          <p:cNvPr id="6150" name="CaixaDeTexto 22"/>
          <p:cNvSpPr txBox="1">
            <a:spLocks noChangeArrowheads="1"/>
          </p:cNvSpPr>
          <p:nvPr/>
        </p:nvSpPr>
        <p:spPr bwMode="auto">
          <a:xfrm>
            <a:off x="6022975" y="4786313"/>
            <a:ext cx="2519363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/>
            <a:r>
              <a:rPr lang="pt-BR" sz="2400" dirty="0"/>
              <a:t>Servidor </a:t>
            </a:r>
            <a:r>
              <a:rPr lang="pt-BR" sz="2400" dirty="0" smtClean="0"/>
              <a:t>dedicado no cartório</a:t>
            </a:r>
            <a:endParaRPr lang="pt-BR" sz="2400" dirty="0"/>
          </a:p>
        </p:txBody>
      </p:sp>
      <p:sp>
        <p:nvSpPr>
          <p:cNvPr id="6151" name="CaixaDeTexto 23"/>
          <p:cNvSpPr txBox="1">
            <a:spLocks noChangeArrowheads="1"/>
          </p:cNvSpPr>
          <p:nvPr/>
        </p:nvSpPr>
        <p:spPr bwMode="auto">
          <a:xfrm>
            <a:off x="557213" y="4802188"/>
            <a:ext cx="252095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/>
            <a:r>
              <a:rPr lang="pt-BR" sz="2400" dirty="0" smtClean="0"/>
              <a:t>Servidores em Nuvem Privada</a:t>
            </a:r>
            <a:endParaRPr lang="pt-BR" sz="2400" dirty="0"/>
          </a:p>
        </p:txBody>
      </p:sp>
      <p:sp>
        <p:nvSpPr>
          <p:cNvPr id="6152" name="CaixaDeTexto 25"/>
          <p:cNvSpPr txBox="1">
            <a:spLocks noChangeArrowheads="1"/>
          </p:cNvSpPr>
          <p:nvPr/>
        </p:nvSpPr>
        <p:spPr bwMode="auto">
          <a:xfrm>
            <a:off x="5992813" y="1685925"/>
            <a:ext cx="252095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/>
            <a:r>
              <a:rPr lang="pt-BR" sz="2000" dirty="0" smtClean="0"/>
              <a:t>Servidor dedicado no mesmo Data Center</a:t>
            </a:r>
            <a:endParaRPr lang="pt-BR" sz="2000" dirty="0"/>
          </a:p>
        </p:txBody>
      </p:sp>
      <p:sp>
        <p:nvSpPr>
          <p:cNvPr id="28" name="Arredondar Retângulo em um Canto Diagonal 27"/>
          <p:cNvSpPr/>
          <p:nvPr/>
        </p:nvSpPr>
        <p:spPr>
          <a:xfrm>
            <a:off x="539750" y="4802188"/>
            <a:ext cx="2654300" cy="1200150"/>
          </a:xfrm>
          <a:prstGeom prst="round2Diag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BR"/>
          </a:p>
        </p:txBody>
      </p:sp>
      <p:sp>
        <p:nvSpPr>
          <p:cNvPr id="29" name="Arredondar Retângulo em um Canto Diagonal 28"/>
          <p:cNvSpPr/>
          <p:nvPr/>
        </p:nvSpPr>
        <p:spPr>
          <a:xfrm>
            <a:off x="5953125" y="3124200"/>
            <a:ext cx="2636838" cy="960438"/>
          </a:xfrm>
          <a:prstGeom prst="round2Diag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BR"/>
          </a:p>
        </p:txBody>
      </p:sp>
      <p:sp>
        <p:nvSpPr>
          <p:cNvPr id="30" name="Arredondar Retângulo em um Canto Diagonal 29"/>
          <p:cNvSpPr/>
          <p:nvPr/>
        </p:nvSpPr>
        <p:spPr>
          <a:xfrm>
            <a:off x="557213" y="3022600"/>
            <a:ext cx="2636837" cy="1143000"/>
          </a:xfrm>
          <a:prstGeom prst="round2Diag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BR"/>
          </a:p>
        </p:txBody>
      </p:sp>
      <p:sp>
        <p:nvSpPr>
          <p:cNvPr id="31" name="Arredondar Retângulo em um Canto Diagonal 30"/>
          <p:cNvSpPr/>
          <p:nvPr/>
        </p:nvSpPr>
        <p:spPr>
          <a:xfrm>
            <a:off x="539750" y="1468438"/>
            <a:ext cx="2501900" cy="960437"/>
          </a:xfrm>
          <a:prstGeom prst="round2Diag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BR"/>
          </a:p>
        </p:txBody>
      </p:sp>
      <p:sp>
        <p:nvSpPr>
          <p:cNvPr id="32" name="Arredondar Retângulo em um Canto Diagonal 31"/>
          <p:cNvSpPr/>
          <p:nvPr/>
        </p:nvSpPr>
        <p:spPr>
          <a:xfrm>
            <a:off x="5957888" y="4773613"/>
            <a:ext cx="2646362" cy="1176337"/>
          </a:xfrm>
          <a:prstGeom prst="round2Diag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BR"/>
          </a:p>
        </p:txBody>
      </p:sp>
      <p:sp>
        <p:nvSpPr>
          <p:cNvPr id="33" name="Arredondar Retângulo em um Canto Diagonal 32"/>
          <p:cNvSpPr/>
          <p:nvPr/>
        </p:nvSpPr>
        <p:spPr>
          <a:xfrm>
            <a:off x="5957888" y="1600200"/>
            <a:ext cx="2501900" cy="1079500"/>
          </a:xfrm>
          <a:prstGeom prst="round2Diag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BR"/>
          </a:p>
        </p:txBody>
      </p:sp>
      <p:sp>
        <p:nvSpPr>
          <p:cNvPr id="34" name="Arredondar Retângulo em um Canto Diagonal 33"/>
          <p:cNvSpPr/>
          <p:nvPr/>
        </p:nvSpPr>
        <p:spPr>
          <a:xfrm>
            <a:off x="1401763" y="257175"/>
            <a:ext cx="6521450" cy="958850"/>
          </a:xfrm>
          <a:prstGeom prst="round2Diag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135959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68488" y="2860675"/>
            <a:ext cx="5659437" cy="398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1" name="Imagem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9913" y="476250"/>
            <a:ext cx="1535112" cy="1223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2" name="Imagem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51138" y="476250"/>
            <a:ext cx="1535112" cy="1223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7" name="Conector de seta reta 6"/>
          <p:cNvCxnSpPr/>
          <p:nvPr/>
        </p:nvCxnSpPr>
        <p:spPr>
          <a:xfrm>
            <a:off x="1647825" y="1765300"/>
            <a:ext cx="979488" cy="1038225"/>
          </a:xfrm>
          <a:prstGeom prst="straightConnector1">
            <a:avLst/>
          </a:prstGeom>
          <a:ln w="31750">
            <a:solidFill>
              <a:srgbClr val="C0000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Conector de seta reta 12"/>
          <p:cNvCxnSpPr/>
          <p:nvPr/>
        </p:nvCxnSpPr>
        <p:spPr>
          <a:xfrm flipH="1">
            <a:off x="3654425" y="3625850"/>
            <a:ext cx="288925" cy="288925"/>
          </a:xfrm>
          <a:prstGeom prst="straightConnector1">
            <a:avLst/>
          </a:prstGeom>
          <a:ln w="31750">
            <a:solidFill>
              <a:srgbClr val="C0000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175" name="Imagem 1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7900" y="458788"/>
            <a:ext cx="1728788" cy="1298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6" name="Imagem 1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1838" y="509588"/>
            <a:ext cx="720725" cy="1276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9" name="Conector de seta reta 18"/>
          <p:cNvCxnSpPr/>
          <p:nvPr/>
        </p:nvCxnSpPr>
        <p:spPr>
          <a:xfrm flipH="1">
            <a:off x="3760788" y="3651250"/>
            <a:ext cx="715962" cy="2413000"/>
          </a:xfrm>
          <a:prstGeom prst="straightConnector1">
            <a:avLst/>
          </a:prstGeom>
          <a:ln w="31750">
            <a:solidFill>
              <a:srgbClr val="C0000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Conector de seta reta 19"/>
          <p:cNvCxnSpPr/>
          <p:nvPr/>
        </p:nvCxnSpPr>
        <p:spPr>
          <a:xfrm flipH="1">
            <a:off x="3760788" y="3625850"/>
            <a:ext cx="595312" cy="1225550"/>
          </a:xfrm>
          <a:prstGeom prst="straightConnector1">
            <a:avLst/>
          </a:prstGeom>
          <a:ln w="31750">
            <a:solidFill>
              <a:srgbClr val="C0000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52" name="Conector de seta reta 2051"/>
          <p:cNvCxnSpPr/>
          <p:nvPr/>
        </p:nvCxnSpPr>
        <p:spPr>
          <a:xfrm>
            <a:off x="5022850" y="3651250"/>
            <a:ext cx="288925" cy="263525"/>
          </a:xfrm>
          <a:prstGeom prst="straightConnector1">
            <a:avLst/>
          </a:prstGeom>
          <a:ln w="31750">
            <a:solidFill>
              <a:srgbClr val="C0000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Conector de seta reta 43"/>
          <p:cNvCxnSpPr/>
          <p:nvPr/>
        </p:nvCxnSpPr>
        <p:spPr>
          <a:xfrm>
            <a:off x="4659313" y="3651250"/>
            <a:ext cx="766762" cy="2413000"/>
          </a:xfrm>
          <a:prstGeom prst="straightConnector1">
            <a:avLst/>
          </a:prstGeom>
          <a:ln w="31750">
            <a:solidFill>
              <a:srgbClr val="C0000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Conector de seta reta 44"/>
          <p:cNvCxnSpPr/>
          <p:nvPr/>
        </p:nvCxnSpPr>
        <p:spPr>
          <a:xfrm>
            <a:off x="4787900" y="3651250"/>
            <a:ext cx="676275" cy="1433513"/>
          </a:xfrm>
          <a:prstGeom prst="straightConnector1">
            <a:avLst/>
          </a:prstGeom>
          <a:ln w="31750">
            <a:solidFill>
              <a:srgbClr val="C0000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768630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rredondar Retângulo em um Canto Diagonal 1"/>
          <p:cNvSpPr/>
          <p:nvPr/>
        </p:nvSpPr>
        <p:spPr>
          <a:xfrm>
            <a:off x="1325563" y="2430463"/>
            <a:ext cx="6521450" cy="941387"/>
          </a:xfrm>
          <a:prstGeom prst="round2Diag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BR">
              <a:solidFill>
                <a:prstClr val="white"/>
              </a:solidFill>
            </a:endParaRPr>
          </a:p>
        </p:txBody>
      </p:sp>
      <p:sp>
        <p:nvSpPr>
          <p:cNvPr id="8195" name="CaixaDeTexto 2"/>
          <p:cNvSpPr txBox="1">
            <a:spLocks noChangeArrowheads="1"/>
          </p:cNvSpPr>
          <p:nvPr/>
        </p:nvSpPr>
        <p:spPr bwMode="auto">
          <a:xfrm>
            <a:off x="1430338" y="2420938"/>
            <a:ext cx="6337300" cy="874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pt-BR" sz="3600" smtClean="0">
                <a:solidFill>
                  <a:prstClr val="black"/>
                </a:solidFill>
                <a:cs typeface="Arial" charset="0"/>
              </a:rPr>
              <a:t>Central Registradores de Imóveis         </a:t>
            </a:r>
            <a:r>
              <a:rPr lang="pt-BR" sz="1600" b="1" smtClean="0">
                <a:solidFill>
                  <a:prstClr val="black"/>
                </a:solidFill>
                <a:cs typeface="Arial" charset="0"/>
              </a:rPr>
              <a:t>Sistema de Alto Desempenho para Interação Softwares/Hardwares</a:t>
            </a:r>
            <a:endParaRPr lang="pt-BR" sz="2000" b="1" smtClean="0">
              <a:solidFill>
                <a:prstClr val="black"/>
              </a:solidFill>
              <a:cs typeface="Arial" charset="0"/>
            </a:endParaRPr>
          </a:p>
        </p:txBody>
      </p:sp>
      <p:pic>
        <p:nvPicPr>
          <p:cNvPr id="8196" name="Image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4713" y="447675"/>
            <a:ext cx="1535112" cy="1223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7" name="Imagem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5938" y="447675"/>
            <a:ext cx="1535112" cy="1223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8" name="Imagem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92700" y="430213"/>
            <a:ext cx="1728788" cy="1298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9" name="Imagem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6638" y="481013"/>
            <a:ext cx="720725" cy="1276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00" name="Imagem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2638" y="4221163"/>
            <a:ext cx="1873250" cy="1223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01" name="Imagem 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1588" y="4221163"/>
            <a:ext cx="1871662" cy="1223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02" name="Imagem 9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88138" y="4221163"/>
            <a:ext cx="1871662" cy="1223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203" name="CaixaDeTexto 10"/>
          <p:cNvSpPr txBox="1">
            <a:spLocks noChangeArrowheads="1"/>
          </p:cNvSpPr>
          <p:nvPr/>
        </p:nvSpPr>
        <p:spPr bwMode="auto">
          <a:xfrm>
            <a:off x="815975" y="5559425"/>
            <a:ext cx="1296988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pt-BR" smtClean="0">
                <a:solidFill>
                  <a:prstClr val="black"/>
                </a:solidFill>
                <a:cs typeface="Arial" charset="0"/>
              </a:rPr>
              <a:t>1º Cartório</a:t>
            </a:r>
          </a:p>
        </p:txBody>
      </p:sp>
      <p:sp>
        <p:nvSpPr>
          <p:cNvPr id="8204" name="CaixaDeTexto 11"/>
          <p:cNvSpPr txBox="1">
            <a:spLocks noChangeArrowheads="1"/>
          </p:cNvSpPr>
          <p:nvPr/>
        </p:nvSpPr>
        <p:spPr bwMode="auto">
          <a:xfrm>
            <a:off x="3784600" y="5580063"/>
            <a:ext cx="12954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pt-BR" smtClean="0">
                <a:solidFill>
                  <a:prstClr val="black"/>
                </a:solidFill>
                <a:cs typeface="Arial" charset="0"/>
              </a:rPr>
              <a:t>2º Cartório </a:t>
            </a:r>
          </a:p>
        </p:txBody>
      </p:sp>
      <p:sp>
        <p:nvSpPr>
          <p:cNvPr id="8205" name="CaixaDeTexto 12"/>
          <p:cNvSpPr txBox="1">
            <a:spLocks noChangeArrowheads="1"/>
          </p:cNvSpPr>
          <p:nvPr/>
        </p:nvSpPr>
        <p:spPr bwMode="auto">
          <a:xfrm>
            <a:off x="6659563" y="5580063"/>
            <a:ext cx="1296987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pt-BR" smtClean="0">
                <a:solidFill>
                  <a:prstClr val="black"/>
                </a:solidFill>
                <a:cs typeface="Arial" charset="0"/>
              </a:rPr>
              <a:t>3º Cartório </a:t>
            </a:r>
          </a:p>
        </p:txBody>
      </p:sp>
      <p:cxnSp>
        <p:nvCxnSpPr>
          <p:cNvPr id="15" name="Conector de seta reta 14"/>
          <p:cNvCxnSpPr/>
          <p:nvPr/>
        </p:nvCxnSpPr>
        <p:spPr>
          <a:xfrm>
            <a:off x="4260850" y="1776413"/>
            <a:ext cx="12700" cy="500062"/>
          </a:xfrm>
          <a:prstGeom prst="straightConnector1">
            <a:avLst/>
          </a:prstGeom>
          <a:ln w="31750">
            <a:solidFill>
              <a:srgbClr val="C0000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Conector de seta reta 17"/>
          <p:cNvCxnSpPr/>
          <p:nvPr/>
        </p:nvCxnSpPr>
        <p:spPr>
          <a:xfrm flipH="1">
            <a:off x="2024063" y="3500438"/>
            <a:ext cx="1323975" cy="936625"/>
          </a:xfrm>
          <a:prstGeom prst="straightConnector1">
            <a:avLst/>
          </a:prstGeom>
          <a:ln w="31750">
            <a:solidFill>
              <a:srgbClr val="C0000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Conector de seta reta 19"/>
          <p:cNvCxnSpPr/>
          <p:nvPr/>
        </p:nvCxnSpPr>
        <p:spPr>
          <a:xfrm>
            <a:off x="5326063" y="3500438"/>
            <a:ext cx="1262062" cy="908050"/>
          </a:xfrm>
          <a:prstGeom prst="straightConnector1">
            <a:avLst/>
          </a:prstGeom>
          <a:ln w="31750">
            <a:solidFill>
              <a:srgbClr val="C0000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Conector de seta reta 22"/>
          <p:cNvCxnSpPr/>
          <p:nvPr/>
        </p:nvCxnSpPr>
        <p:spPr>
          <a:xfrm>
            <a:off x="4302125" y="3454400"/>
            <a:ext cx="12700" cy="500063"/>
          </a:xfrm>
          <a:prstGeom prst="straightConnector1">
            <a:avLst/>
          </a:prstGeom>
          <a:ln w="31750">
            <a:solidFill>
              <a:srgbClr val="C0000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954072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3_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4_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5_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71</TotalTime>
  <Words>245</Words>
  <Application>Microsoft Office PowerPoint</Application>
  <PresentationFormat>Apresentação na tela (4:3)</PresentationFormat>
  <Paragraphs>37</Paragraphs>
  <Slides>15</Slides>
  <Notes>1</Notes>
  <HiddenSlides>0</HiddenSlides>
  <MMClips>0</MMClips>
  <ScaleCrop>false</ScaleCrop>
  <HeadingPairs>
    <vt:vector size="4" baseType="variant">
      <vt:variant>
        <vt:lpstr>Tema</vt:lpstr>
      </vt:variant>
      <vt:variant>
        <vt:i4>6</vt:i4>
      </vt:variant>
      <vt:variant>
        <vt:lpstr>Títulos de slides</vt:lpstr>
      </vt:variant>
      <vt:variant>
        <vt:i4>15</vt:i4>
      </vt:variant>
    </vt:vector>
  </HeadingPairs>
  <TitlesOfParts>
    <vt:vector size="21" baseType="lpstr">
      <vt:lpstr>Tema do Office</vt:lpstr>
      <vt:lpstr>1_Tema do Office</vt:lpstr>
      <vt:lpstr>2_Tema do Office</vt:lpstr>
      <vt:lpstr>3_Tema do Office</vt:lpstr>
      <vt:lpstr>4_Tema do Office</vt:lpstr>
      <vt:lpstr>5_Tema do Office</vt:lpstr>
      <vt:lpstr>Apresentação do PowerPoint</vt:lpstr>
      <vt:lpstr>Apresentação do PowerPoint</vt:lpstr>
      <vt:lpstr>Apresentação do PowerPoint</vt:lpstr>
      <vt:lpstr>OBJETIVO: A Central Registradores de Imóveis integra em uma única plataforma, dados, imagens e softwares (processamento) de forma a permitir a consulta simultânea, unificada e controlada aos conteúdos dos acervos dos Registros de Imóveis. </vt:lpstr>
      <vt:lpstr>Aspectos jurídicos</vt:lpstr>
      <vt:lpstr>Aspectos tecnológicos</vt:lpstr>
      <vt:lpstr>Apresentação do PowerPoint</vt:lpstr>
      <vt:lpstr>Apresentação do PowerPoint</vt:lpstr>
      <vt:lpstr>Apresentação do PowerPoint</vt:lpstr>
      <vt:lpstr>Os Registradores de Imóveis do Brasil já construíram uma infraestrutura capaz de responder positivamente aos desafios da Sociedade da Informação e do Governo Eletrônico.  </vt:lpstr>
      <vt:lpstr>Apresentação do PowerPoint</vt:lpstr>
      <vt:lpstr>Apresentação do PowerPoint</vt:lpstr>
      <vt:lpstr>Apresentação do PowerPoint</vt:lpstr>
      <vt:lpstr>Aplicativos de apoio</vt:lpstr>
      <vt:lpstr>Obrigado! Flauzilino Araújo dos Santos flauzilino@arisp.com.br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Part</dc:creator>
  <cp:lastModifiedBy>Ramon</cp:lastModifiedBy>
  <cp:revision>9</cp:revision>
  <dcterms:created xsi:type="dcterms:W3CDTF">2013-03-18T17:32:15Z</dcterms:created>
  <dcterms:modified xsi:type="dcterms:W3CDTF">2013-07-01T10:33:22Z</dcterms:modified>
</cp:coreProperties>
</file>