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70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005C0-C1B4-4426-8CC2-3D063AEEFF09}" v="8" dt="2024-09-30T18:21:57.164"/>
    <p1510:client id="{CA52ADCA-A73E-4FF8-A4EF-9AD20451E86F}" v="22" dt="2024-09-30T13:53:39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8D7ED-68A3-4BD8-9B9C-87FBE2B2B7CA}" type="datetimeFigureOut">
              <a:rPr lang="pt-BR" smtClean="0"/>
              <a:t>01/10/2024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3D2AA-0B8C-4E20-B3C7-EAC8E514EB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45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4AC72-73EC-4413-A52E-E6EED31F80E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263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
Original </a:t>
            </a:r>
            <a:r>
              <a:rPr lang="pt-BR" dirty="0" err="1"/>
              <a:t>Content</a:t>
            </a:r>
            <a:r>
              <a:rPr lang="pt-BR" dirty="0"/>
              <a:t>:
Art. 7º As comunicações referentes ao projeto Receita Soluciona serão realizadas exclusivamente por meio dos canais digitais oficiais da RFB, tais como caixa postal e processo digital.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4AC72-73EC-4413-A52E-E6EED31F80E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629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4AC72-73EC-4413-A52E-E6EED31F80E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551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4AC72-73EC-4413-A52E-E6EED31F80E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061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4AC72-73EC-4413-A52E-E6EED31F80E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201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
Original </a:t>
            </a:r>
            <a:r>
              <a:rPr lang="pt-BR" dirty="0" err="1"/>
              <a:t>Content</a:t>
            </a:r>
            <a:r>
              <a:rPr lang="pt-BR" dirty="0"/>
              <a:t>:
Art. 2º Poderão participar do projeto Receita Soluciona:
I - confederações nacionais representativas de categorias econômicas;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4AC72-73EC-4413-A52E-E6EED31F80E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19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4AC72-73EC-4413-A52E-E6EED31F80E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97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
Original </a:t>
            </a:r>
            <a:r>
              <a:rPr lang="pt-BR" dirty="0" err="1"/>
              <a:t>Content</a:t>
            </a:r>
            <a:r>
              <a:rPr lang="pt-BR" dirty="0"/>
              <a:t>:
Art. 4º As matérias a serem discutidas deverão constar do Requerimento Receita Soluciona, o qual deverá ser protocolizado por meio de acesso à página específica do Portal de Serviços da Receita Federal, disponível na Internet, no endereço eletrônico &lt;https://servicos.receitafederal.gov.br&gt;.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4AC72-73EC-4413-A52E-E6EED31F80E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003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
Original </a:t>
            </a:r>
            <a:r>
              <a:rPr lang="pt-BR" dirty="0" err="1"/>
              <a:t>Content</a:t>
            </a:r>
            <a:r>
              <a:rPr lang="pt-BR" dirty="0"/>
              <a:t>:
Art. 5º O requerimento deverá conter:
I - descrição sucinta da demanda;
II - indicação das áreas da RFB pertinentes; e
III - proposta de solução.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4AC72-73EC-4413-A52E-E6EED31F80E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488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4AC72-73EC-4413-A52E-E6EED31F80E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777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
Original </a:t>
            </a:r>
            <a:r>
              <a:rPr lang="pt-BR" dirty="0" err="1"/>
              <a:t>Content</a:t>
            </a:r>
            <a:r>
              <a:rPr lang="pt-BR" dirty="0"/>
              <a:t>:
Art. 6º A área demandada no âmbito da RFB deve pronunciar-se no prazo de noventa dias, contado do recebimento do requerimento.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4AC72-73EC-4413-A52E-E6EED31F80E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50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October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4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October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9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October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9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October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8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October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1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October 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7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October 1,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October 1,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1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October 1,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7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October 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7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October 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1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October 1,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1252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7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9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m 15" descr="Logotipo, nome da empresa&#10;&#10;Descrição gerada automaticamente">
            <a:extLst>
              <a:ext uri="{FF2B5EF4-FFF2-40B4-BE49-F238E27FC236}">
                <a16:creationId xmlns:a16="http://schemas.microsoft.com/office/drawing/2014/main" id="{5C6D43DE-5CCD-05F0-E8FF-B42D2596A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14287"/>
            <a:ext cx="7686675" cy="6829425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214668CA-F9D6-5104-F073-EEB70014501B}"/>
              </a:ext>
            </a:extLst>
          </p:cNvPr>
          <p:cNvSpPr/>
          <p:nvPr/>
        </p:nvSpPr>
        <p:spPr>
          <a:xfrm>
            <a:off x="2302428" y="5418630"/>
            <a:ext cx="75871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chemeClr val="tx2">
                    <a:lumMod val="75000"/>
                    <a:lumOff val="25000"/>
                  </a:schemeClr>
                </a:solidFill>
                <a:latin typeface="Amasis MT Pro Black" panose="02040A04050005020304" pitchFamily="18" charset="0"/>
              </a:rPr>
              <a:t>Portaria RFB Nº 466, de 27 de setembro de 2024</a:t>
            </a:r>
          </a:p>
          <a:p>
            <a:pPr algn="ctr"/>
            <a:r>
              <a:rPr lang="pt-BR" sz="2400" b="1" dirty="0">
                <a:ln/>
                <a:solidFill>
                  <a:schemeClr val="accent4"/>
                </a:solidFill>
                <a:latin typeface="Amasis MT Pro Black" panose="02040A04050005020304" pitchFamily="18" charset="0"/>
              </a:rPr>
              <a:t>Confederações e Entidades Representativas</a:t>
            </a:r>
            <a:endParaRPr lang="pt-BR" sz="5400" b="1" cap="none" spc="0" dirty="0">
              <a:ln/>
              <a:solidFill>
                <a:schemeClr val="accent4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7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26">
            <a:extLst>
              <a:ext uri="{FF2B5EF4-FFF2-40B4-BE49-F238E27FC236}">
                <a16:creationId xmlns:a16="http://schemas.microsoft.com/office/drawing/2014/main" id="{1EFD5358-E7E1-48E4-8AAF-72C5A5486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06605E-E94D-7BD3-319A-8482BDFF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5764307" cy="1568824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Canais de Comunicação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D8296E-69C4-A1DB-6910-99E528211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305633"/>
            <a:ext cx="5538355" cy="3691259"/>
          </a:xfrm>
        </p:spPr>
        <p:txBody>
          <a:bodyPr vert="horz" lIns="0" tIns="0" rIns="0" bIns="0" rtlCol="0">
            <a:normAutofit/>
          </a:bodyPr>
          <a:lstStyle/>
          <a:p>
            <a:pPr algn="just"/>
            <a:r>
              <a:rPr lang="en-US" sz="2800" b="1" dirty="0" err="1"/>
              <a:t>Meios</a:t>
            </a:r>
            <a:r>
              <a:rPr lang="en-US" sz="2800" b="1" dirty="0"/>
              <a:t> de </a:t>
            </a:r>
            <a:r>
              <a:rPr lang="en-US" sz="2800" b="1" dirty="0" err="1"/>
              <a:t>comunicação</a:t>
            </a:r>
            <a:r>
              <a:rPr lang="en-US" sz="2800" b="1" dirty="0"/>
              <a:t> </a:t>
            </a:r>
            <a:r>
              <a:rPr lang="en-US" sz="2800" b="1" dirty="0" err="1"/>
              <a:t>exclusivamente</a:t>
            </a:r>
            <a:r>
              <a:rPr lang="en-US" sz="2800" b="1" dirty="0"/>
              <a:t> </a:t>
            </a:r>
            <a:r>
              <a:rPr lang="en-US" sz="2800" b="1" dirty="0" err="1"/>
              <a:t>digitais</a:t>
            </a:r>
            <a:r>
              <a:rPr lang="en-US" sz="2800" b="1" dirty="0"/>
              <a:t> e </a:t>
            </a:r>
            <a:r>
              <a:rPr lang="en-US" sz="2800" b="1" dirty="0" err="1"/>
              <a:t>oficiais</a:t>
            </a:r>
            <a:r>
              <a:rPr lang="en-US" sz="2800" b="1" dirty="0"/>
              <a:t> da RFB tais </a:t>
            </a:r>
            <a:r>
              <a:rPr lang="en-US" sz="2800" b="1" dirty="0" err="1"/>
              <a:t>como</a:t>
            </a:r>
            <a:r>
              <a:rPr lang="en-US" sz="2800" b="1" dirty="0"/>
              <a:t>:</a:t>
            </a:r>
          </a:p>
          <a:p>
            <a:pPr lvl="1" algn="just"/>
            <a:r>
              <a:rPr lang="en-US" sz="2800" b="1" dirty="0"/>
              <a:t>Caixa postal </a:t>
            </a:r>
          </a:p>
          <a:p>
            <a:pPr lvl="1" algn="just"/>
            <a:r>
              <a:rPr lang="en-US" sz="2800" b="1" dirty="0" err="1"/>
              <a:t>Processo</a:t>
            </a:r>
            <a:r>
              <a:rPr lang="en-US" sz="2800" b="1" dirty="0"/>
              <a:t> digital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FF60D16-42DF-3337-69FC-48EDAAD795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658" r="3" b="3"/>
          <a:stretch/>
        </p:blipFill>
        <p:spPr>
          <a:xfrm>
            <a:off x="8115299" y="-426"/>
            <a:ext cx="4076695" cy="3161047"/>
          </a:xfrm>
          <a:prstGeom prst="rect">
            <a:avLst/>
          </a:prstGeom>
        </p:spPr>
      </p:pic>
      <p:pic>
        <p:nvPicPr>
          <p:cNvPr id="11" name="Espaço Reservado para Conteúdo 10" descr="Logotipo, nome da empresa&#10;&#10;Descrição gerada automaticamente">
            <a:extLst>
              <a:ext uri="{FF2B5EF4-FFF2-40B4-BE49-F238E27FC236}">
                <a16:creationId xmlns:a16="http://schemas.microsoft.com/office/drawing/2014/main" id="{26A8C056-B015-99D2-477F-C3A1AB61BF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 r="3" b="7565"/>
          <a:stretch/>
        </p:blipFill>
        <p:spPr>
          <a:xfrm>
            <a:off x="8115299" y="3161715"/>
            <a:ext cx="4076695" cy="3239084"/>
          </a:xfrm>
          <a:prstGeom prst="rect">
            <a:avLst/>
          </a:prstGeom>
        </p:spPr>
      </p:pic>
      <p:sp>
        <p:nvSpPr>
          <p:cNvPr id="36" name="Rectangle 28">
            <a:extLst>
              <a:ext uri="{FF2B5EF4-FFF2-40B4-BE49-F238E27FC236}">
                <a16:creationId xmlns:a16="http://schemas.microsoft.com/office/drawing/2014/main" id="{3EFEF205-91EC-45C0-B129-C4B7B770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EDA2FAE8-3610-4EDB-85F1-C20BCF890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0799"/>
            <a:ext cx="4076696" cy="4572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310C743-95C0-01C1-FCF4-483F5430E3F8}"/>
              </a:ext>
            </a:extLst>
          </p:cNvPr>
          <p:cNvSpPr/>
          <p:nvPr/>
        </p:nvSpPr>
        <p:spPr>
          <a:xfrm>
            <a:off x="0" y="6400799"/>
            <a:ext cx="12192000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18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7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9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m 15" descr="Logotipo, nome da empresa&#10;&#10;Descrição gerada automaticamente">
            <a:extLst>
              <a:ext uri="{FF2B5EF4-FFF2-40B4-BE49-F238E27FC236}">
                <a16:creationId xmlns:a16="http://schemas.microsoft.com/office/drawing/2014/main" id="{5C6D43DE-5CCD-05F0-E8FF-B42D2596A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14287"/>
            <a:ext cx="7686675" cy="6829425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214668CA-F9D6-5104-F073-EEB70014501B}"/>
              </a:ext>
            </a:extLst>
          </p:cNvPr>
          <p:cNvSpPr/>
          <p:nvPr/>
        </p:nvSpPr>
        <p:spPr>
          <a:xfrm>
            <a:off x="2302428" y="5418630"/>
            <a:ext cx="75871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chemeClr val="tx2">
                    <a:lumMod val="75000"/>
                    <a:lumOff val="25000"/>
                  </a:schemeClr>
                </a:solidFill>
                <a:latin typeface="Amasis MT Pro Black" panose="02040A04050005020304" pitchFamily="18" charset="0"/>
              </a:rPr>
              <a:t>Portaria RFB Nº 466, de 27 de setembro de 2024</a:t>
            </a:r>
          </a:p>
          <a:p>
            <a:pPr algn="ctr"/>
            <a:r>
              <a:rPr lang="pt-BR" sz="2400" b="1" dirty="0">
                <a:ln/>
                <a:solidFill>
                  <a:schemeClr val="accent4"/>
                </a:solidFill>
                <a:latin typeface="Amasis MT Pro Black" panose="02040A04050005020304" pitchFamily="18" charset="0"/>
              </a:rPr>
              <a:t>Confederações e Entidades Representativas</a:t>
            </a:r>
            <a:endParaRPr lang="pt-BR" sz="5400" b="1" cap="none" spc="0" dirty="0">
              <a:ln/>
              <a:solidFill>
                <a:schemeClr val="accent4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50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3" name="Rectangle 2072">
            <a:extLst>
              <a:ext uri="{FF2B5EF4-FFF2-40B4-BE49-F238E27FC236}">
                <a16:creationId xmlns:a16="http://schemas.microsoft.com/office/drawing/2014/main" id="{1EFD5358-E7E1-48E4-8AAF-72C5A5486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361C0D-F065-9C67-FA6D-934DD091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5764307" cy="1568824"/>
          </a:xfrm>
        </p:spPr>
        <p:txBody>
          <a:bodyPr>
            <a:normAutofit/>
          </a:bodyPr>
          <a:lstStyle/>
          <a:p>
            <a:r>
              <a:rPr lang="pt-BR" dirty="0"/>
              <a:t>Estrutura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CC0BE2-287D-AFAD-7001-09C67D062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05633"/>
            <a:ext cx="5764306" cy="36912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1800" b="1" dirty="0"/>
              <a:t>Objetivo</a:t>
            </a:r>
          </a:p>
          <a:p>
            <a:pPr>
              <a:lnSpc>
                <a:spcPct val="110000"/>
              </a:lnSpc>
            </a:pPr>
            <a:r>
              <a:rPr lang="pt-BR" sz="1800" b="1" dirty="0"/>
              <a:t>Participação</a:t>
            </a:r>
          </a:p>
          <a:p>
            <a:pPr>
              <a:lnSpc>
                <a:spcPct val="110000"/>
              </a:lnSpc>
            </a:pPr>
            <a:r>
              <a:rPr lang="pt-BR" sz="1800" b="1" dirty="0"/>
              <a:t>Fora de escopo</a:t>
            </a:r>
          </a:p>
          <a:p>
            <a:pPr>
              <a:lnSpc>
                <a:spcPct val="110000"/>
              </a:lnSpc>
            </a:pPr>
            <a:r>
              <a:rPr lang="pt-BR" sz="1800" b="1" dirty="0"/>
              <a:t>Procedimentos para participação</a:t>
            </a:r>
          </a:p>
          <a:p>
            <a:pPr lvl="1">
              <a:lnSpc>
                <a:spcPct val="110000"/>
              </a:lnSpc>
            </a:pPr>
            <a:r>
              <a:rPr lang="pt-BR" sz="1800" b="1" dirty="0"/>
              <a:t>Requerimento Receita Soluciona</a:t>
            </a:r>
          </a:p>
          <a:p>
            <a:pPr lvl="1">
              <a:lnSpc>
                <a:spcPct val="110000"/>
              </a:lnSpc>
            </a:pPr>
            <a:r>
              <a:rPr lang="pt-BR" sz="1800" b="1" dirty="0"/>
              <a:t>Conteúdo do Requerimento</a:t>
            </a:r>
          </a:p>
          <a:p>
            <a:pPr lvl="1">
              <a:lnSpc>
                <a:spcPct val="110000"/>
              </a:lnSpc>
            </a:pPr>
            <a:r>
              <a:rPr lang="pt-BR" sz="1800" b="1" dirty="0"/>
              <a:t>Reuniões Presenciais ou Virtuais</a:t>
            </a:r>
          </a:p>
          <a:p>
            <a:pPr>
              <a:lnSpc>
                <a:spcPct val="110000"/>
              </a:lnSpc>
            </a:pPr>
            <a:r>
              <a:rPr lang="pt-BR" sz="1800" b="1" dirty="0"/>
              <a:t>Prazos de pronunciamento da RFB</a:t>
            </a:r>
          </a:p>
          <a:p>
            <a:pPr>
              <a:lnSpc>
                <a:spcPct val="110000"/>
              </a:lnSpc>
            </a:pPr>
            <a:r>
              <a:rPr lang="pt-BR" sz="1800" b="1" dirty="0"/>
              <a:t>Canais de Comunicação</a:t>
            </a:r>
          </a:p>
        </p:txBody>
      </p:sp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E8FC85C9-E856-C975-08DF-014867879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r="3" b="8643"/>
          <a:stretch/>
        </p:blipFill>
        <p:spPr>
          <a:xfrm>
            <a:off x="8115299" y="-426"/>
            <a:ext cx="4076695" cy="316104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F667FD4-F10D-4A25-0F75-803133B8A6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972" b="-4"/>
          <a:stretch/>
        </p:blipFill>
        <p:spPr>
          <a:xfrm>
            <a:off x="8115299" y="3161715"/>
            <a:ext cx="4076695" cy="3239084"/>
          </a:xfrm>
          <a:prstGeom prst="rect">
            <a:avLst/>
          </a:prstGeom>
        </p:spPr>
      </p:pic>
      <p:sp>
        <p:nvSpPr>
          <p:cNvPr id="2075" name="Rectangle 2074">
            <a:extLst>
              <a:ext uri="{FF2B5EF4-FFF2-40B4-BE49-F238E27FC236}">
                <a16:creationId xmlns:a16="http://schemas.microsoft.com/office/drawing/2014/main" id="{3EFEF205-91EC-45C0-B129-C4B7B770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Rectangle 2076">
            <a:extLst>
              <a:ext uri="{FF2B5EF4-FFF2-40B4-BE49-F238E27FC236}">
                <a16:creationId xmlns:a16="http://schemas.microsoft.com/office/drawing/2014/main" id="{EDA2FAE8-3610-4EDB-85F1-C20BCF890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0799"/>
            <a:ext cx="4076696" cy="4572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942F023-B01C-320E-6B42-7D73619F46C0}"/>
              </a:ext>
            </a:extLst>
          </p:cNvPr>
          <p:cNvSpPr/>
          <p:nvPr/>
        </p:nvSpPr>
        <p:spPr>
          <a:xfrm>
            <a:off x="0" y="6400799"/>
            <a:ext cx="12192000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20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1EFD5358-E7E1-48E4-8AAF-72C5A5486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6BB0C2-A859-C9B6-1FFB-DC384114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5764307" cy="1568824"/>
          </a:xfrm>
        </p:spPr>
        <p:txBody>
          <a:bodyPr>
            <a:normAutofit/>
          </a:bodyPr>
          <a:lstStyle/>
          <a:p>
            <a:r>
              <a:rPr lang="pt-BR" dirty="0"/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8387D7-C9E7-36EC-BDAC-4910454DC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05633"/>
            <a:ext cx="5764306" cy="3691259"/>
          </a:xfrm>
        </p:spPr>
        <p:txBody>
          <a:bodyPr>
            <a:normAutofit/>
          </a:bodyPr>
          <a:lstStyle/>
          <a:p>
            <a:pPr algn="just"/>
            <a:r>
              <a:rPr lang="pt-BR" sz="1800" b="1" dirty="0"/>
              <a:t>Objetivo do Receita Soluciona</a:t>
            </a:r>
          </a:p>
          <a:p>
            <a:pPr lvl="1" algn="just"/>
            <a:r>
              <a:rPr lang="pt-BR" sz="1800" b="1" dirty="0"/>
              <a:t>Promover o diálogo entre a Receita Federal e a sociedade</a:t>
            </a:r>
          </a:p>
          <a:p>
            <a:pPr lvl="1" algn="just"/>
            <a:r>
              <a:rPr lang="pt-BR" sz="1800" b="1" dirty="0"/>
              <a:t>Facilitar as discussões sobre matérias tributárias e aduaneiras</a:t>
            </a:r>
          </a:p>
          <a:p>
            <a:pPr algn="just"/>
            <a:r>
              <a:rPr lang="pt-BR" sz="1800" b="1" dirty="0"/>
              <a:t>Competência do Órgão</a:t>
            </a:r>
          </a:p>
          <a:p>
            <a:pPr lvl="1" algn="just"/>
            <a:r>
              <a:rPr lang="pt-BR" sz="1800" b="1" dirty="0"/>
              <a:t>Assuntos de competência da Receita Federal</a:t>
            </a:r>
          </a:p>
          <a:p>
            <a:pPr lvl="1" algn="just"/>
            <a:r>
              <a:rPr lang="pt-BR" sz="1800" b="1" dirty="0"/>
              <a:t>Contribuir para a conformidade tributária e aduaneira</a:t>
            </a:r>
          </a:p>
        </p:txBody>
      </p:sp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C94B0A4E-58D2-1935-B022-37C8AB82B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r="3" b="8643"/>
          <a:stretch/>
        </p:blipFill>
        <p:spPr>
          <a:xfrm>
            <a:off x="8115299" y="-426"/>
            <a:ext cx="4076695" cy="316104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EBA2DC0-DCC0-B5C0-FD88-83C97755F9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011" r="-4" b="-4"/>
          <a:stretch/>
        </p:blipFill>
        <p:spPr>
          <a:xfrm>
            <a:off x="8115299" y="3161715"/>
            <a:ext cx="4076695" cy="323908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EFEF205-91EC-45C0-B129-C4B7B770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DA2FAE8-3610-4EDB-85F1-C20BCF890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0799"/>
            <a:ext cx="4076696" cy="4572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DC5158C-779C-DDC1-DF53-E3A4F7B19C64}"/>
              </a:ext>
            </a:extLst>
          </p:cNvPr>
          <p:cNvSpPr/>
          <p:nvPr/>
        </p:nvSpPr>
        <p:spPr>
          <a:xfrm>
            <a:off x="0" y="6400799"/>
            <a:ext cx="12192000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83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7BF152D-4401-41D5-B76F-5981F06AB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2425E1-BAFE-49C6-5B23-17997C8C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080" y="469153"/>
            <a:ext cx="6523446" cy="1556870"/>
          </a:xfrm>
        </p:spPr>
        <p:txBody>
          <a:bodyPr>
            <a:normAutofit/>
          </a:bodyPr>
          <a:lstStyle/>
          <a:p>
            <a:r>
              <a:rPr lang="pt-BR" dirty="0"/>
              <a:t>PARTICIPAÇÃO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3D18518-D7E9-4668-673C-9A413C9D72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40" r="9208" b="3"/>
          <a:stretch/>
        </p:blipFill>
        <p:spPr>
          <a:xfrm>
            <a:off x="-1" y="10"/>
            <a:ext cx="4038601" cy="3217323"/>
          </a:xfrm>
          <a:prstGeom prst="rect">
            <a:avLst/>
          </a:prstGeom>
        </p:spPr>
      </p:pic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2D0203A8-501D-A047-107A-B43996F22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r="5" b="7448"/>
          <a:stretch/>
        </p:blipFill>
        <p:spPr>
          <a:xfrm>
            <a:off x="-2" y="3191409"/>
            <a:ext cx="4038601" cy="321733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AD7B37-0C7F-9AC3-58D8-E7D2A2638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080" y="2282024"/>
            <a:ext cx="6523445" cy="3600616"/>
          </a:xfrm>
        </p:spPr>
        <p:txBody>
          <a:bodyPr>
            <a:normAutofit/>
          </a:bodyPr>
          <a:lstStyle/>
          <a:p>
            <a:r>
              <a:rPr lang="pt-BR" sz="2400" b="1" dirty="0"/>
              <a:t>I - confederações nacionais representativas de categorias econômicas;</a:t>
            </a:r>
          </a:p>
          <a:p>
            <a:r>
              <a:rPr lang="pt-BR" sz="2400" b="1" dirty="0"/>
              <a:t>II - centrais sindicais; e</a:t>
            </a:r>
          </a:p>
          <a:p>
            <a:r>
              <a:rPr lang="pt-BR" sz="2400" b="1" dirty="0"/>
              <a:t>III - entidades de classe de âmbito nacional.</a:t>
            </a:r>
          </a:p>
          <a:p>
            <a:pPr lvl="1"/>
            <a:endParaRPr lang="pt-BR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07128E-F4EF-416E-856C-324C8C579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94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116E54-BBA2-4625-8E37-E6F2C9C6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798"/>
            <a:ext cx="4038603" cy="448831"/>
          </a:xfrm>
          <a:prstGeom prst="rect">
            <a:avLst/>
          </a:prstGeom>
          <a:gradFill>
            <a:gsLst>
              <a:gs pos="0">
                <a:schemeClr val="accent5"/>
              </a:gs>
              <a:gs pos="99000">
                <a:schemeClr val="accent6">
                  <a:alpha val="48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F216264-D54C-AF7D-0376-49716E547269}"/>
              </a:ext>
            </a:extLst>
          </p:cNvPr>
          <p:cNvSpPr/>
          <p:nvPr/>
        </p:nvSpPr>
        <p:spPr>
          <a:xfrm>
            <a:off x="0" y="6400799"/>
            <a:ext cx="12192000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7BF152D-4401-41D5-B76F-5981F06AB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C30579-B7E1-B1D0-DA4D-F0DECD44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080" y="469153"/>
            <a:ext cx="6523446" cy="1556870"/>
          </a:xfrm>
        </p:spPr>
        <p:txBody>
          <a:bodyPr>
            <a:normAutofit/>
          </a:bodyPr>
          <a:lstStyle/>
          <a:p>
            <a:r>
              <a:rPr lang="pt-BR"/>
              <a:t>Fora de escopo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64E7AA5-B001-49B4-BC63-E318EEDBC5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37" r="12286" b="-2"/>
          <a:stretch/>
        </p:blipFill>
        <p:spPr>
          <a:xfrm>
            <a:off x="-1" y="10"/>
            <a:ext cx="4038601" cy="3217323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76BEA4D3-CA6D-7374-DAD8-7257B0214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r="5" b="7448"/>
          <a:stretch/>
        </p:blipFill>
        <p:spPr>
          <a:xfrm>
            <a:off x="-2" y="3191409"/>
            <a:ext cx="4038601" cy="321733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E293A0-6D47-5968-5938-B07C22BD2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080" y="2282024"/>
            <a:ext cx="6523445" cy="3600616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Matérias com trâmite processual específico</a:t>
            </a:r>
          </a:p>
          <a:p>
            <a:pPr algn="just"/>
            <a:r>
              <a:rPr lang="pt-BR" b="1" dirty="0"/>
              <a:t>Arguição de constitucionalidade de lei ou tratado</a:t>
            </a:r>
          </a:p>
          <a:p>
            <a:pPr algn="just"/>
            <a:r>
              <a:rPr lang="pt-BR" b="1" dirty="0"/>
              <a:t>Solicitação de Informações que podem ser obtidas por meio da Lei de Acesso à Informação </a:t>
            </a:r>
          </a:p>
          <a:p>
            <a:pPr algn="just"/>
            <a:r>
              <a:rPr lang="pt-BR" b="1" dirty="0"/>
              <a:t>Atendimento e andamento processual relativos a contribuintes específicos</a:t>
            </a:r>
          </a:p>
          <a:p>
            <a:pPr algn="just"/>
            <a:r>
              <a:rPr lang="pt-BR" b="1" dirty="0"/>
              <a:t>Denúncias</a:t>
            </a:r>
          </a:p>
          <a:p>
            <a:pPr algn="just"/>
            <a:endParaRPr lang="pt-BR" b="1" dirty="0"/>
          </a:p>
          <a:p>
            <a:pPr algn="just"/>
            <a:endParaRPr lang="pt-BR" b="1" dirty="0"/>
          </a:p>
          <a:p>
            <a:pPr algn="just"/>
            <a:endParaRPr lang="pt-BR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07128E-F4EF-416E-856C-324C8C579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94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F116E54-BBA2-4625-8E37-E6F2C9C6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798"/>
            <a:ext cx="4038603" cy="448831"/>
          </a:xfrm>
          <a:prstGeom prst="rect">
            <a:avLst/>
          </a:prstGeom>
          <a:gradFill>
            <a:gsLst>
              <a:gs pos="0">
                <a:schemeClr val="accent5"/>
              </a:gs>
              <a:gs pos="99000">
                <a:schemeClr val="accent6">
                  <a:alpha val="48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3558F74-6988-FEED-C565-56198C4FEE96}"/>
              </a:ext>
            </a:extLst>
          </p:cNvPr>
          <p:cNvSpPr/>
          <p:nvPr/>
        </p:nvSpPr>
        <p:spPr>
          <a:xfrm>
            <a:off x="0" y="6400799"/>
            <a:ext cx="12192000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48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7BF152D-4401-41D5-B76F-5981F06AB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597FA5-9BC6-7A5F-3448-DEDD46976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080" y="469153"/>
            <a:ext cx="6523446" cy="1556870"/>
          </a:xfrm>
        </p:spPr>
        <p:txBody>
          <a:bodyPr>
            <a:normAutofit/>
          </a:bodyPr>
          <a:lstStyle/>
          <a:p>
            <a:r>
              <a:rPr lang="pt-BR" dirty="0"/>
              <a:t>Requerimento Receita Soluciona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9DA6685-EF66-DF92-E3CE-E1F9E520D9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48" r="856" b="3"/>
          <a:stretch/>
        </p:blipFill>
        <p:spPr>
          <a:xfrm>
            <a:off x="-1" y="10"/>
            <a:ext cx="4038601" cy="3217323"/>
          </a:xfrm>
          <a:prstGeom prst="rect">
            <a:avLst/>
          </a:prstGeom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38C038C-8B76-6082-6715-D788EC3D0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r="5" b="7448"/>
          <a:stretch/>
        </p:blipFill>
        <p:spPr>
          <a:xfrm>
            <a:off x="-2" y="3191409"/>
            <a:ext cx="4038601" cy="321733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B71E02-91C3-08D7-56FF-18BBF343A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080" y="2282024"/>
            <a:ext cx="6523445" cy="3600616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/>
              <a:t>Matérias a serem discutidas devem constar do Requerimento Receita Soluciona</a:t>
            </a:r>
          </a:p>
          <a:p>
            <a:pPr algn="just"/>
            <a:r>
              <a:rPr lang="pt-BR" sz="2400" b="1" dirty="0"/>
              <a:t>Protocolo do requerimento </a:t>
            </a:r>
            <a:r>
              <a:rPr lang="en-US" sz="2400" b="1" dirty="0" err="1"/>
              <a:t>por</a:t>
            </a:r>
            <a:r>
              <a:rPr lang="en-US" sz="2400" b="1" dirty="0"/>
              <a:t> </a:t>
            </a:r>
            <a:r>
              <a:rPr lang="en-US" sz="2400" b="1" dirty="0" err="1"/>
              <a:t>meio</a:t>
            </a:r>
            <a:r>
              <a:rPr lang="en-US" sz="2400" b="1" dirty="0"/>
              <a:t> do Portal de </a:t>
            </a:r>
            <a:r>
              <a:rPr lang="en-US" sz="2400" b="1" dirty="0" err="1"/>
              <a:t>Serviços</a:t>
            </a:r>
            <a:r>
              <a:rPr lang="en-US" sz="2400" b="1" dirty="0"/>
              <a:t> </a:t>
            </a:r>
            <a:r>
              <a:rPr lang="en-US" sz="2400" b="1" dirty="0" err="1"/>
              <a:t>Digitais</a:t>
            </a:r>
            <a:r>
              <a:rPr lang="en-US" sz="2400" b="1" dirty="0"/>
              <a:t> da </a:t>
            </a:r>
            <a:r>
              <a:rPr lang="en-US" sz="2400" b="1" dirty="0" err="1"/>
              <a:t>Receita</a:t>
            </a:r>
            <a:r>
              <a:rPr lang="en-US" sz="2400" b="1" dirty="0"/>
              <a:t> Federal, </a:t>
            </a:r>
            <a:r>
              <a:rPr lang="en-US" sz="2400" b="1" dirty="0" err="1"/>
              <a:t>utilizando</a:t>
            </a:r>
            <a:r>
              <a:rPr lang="en-US" sz="2400" b="1" dirty="0"/>
              <a:t> </a:t>
            </a:r>
            <a:r>
              <a:rPr lang="en-US" sz="2400" b="1" dirty="0" err="1"/>
              <a:t>identificação</a:t>
            </a:r>
            <a:r>
              <a:rPr lang="en-US" sz="2400" b="1" dirty="0"/>
              <a:t> gov.br.</a:t>
            </a:r>
          </a:p>
          <a:p>
            <a:pPr algn="just"/>
            <a:endParaRPr lang="pt-BR" sz="24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07128E-F4EF-416E-856C-324C8C579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94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116E54-BBA2-4625-8E37-E6F2C9C6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798"/>
            <a:ext cx="4038603" cy="448831"/>
          </a:xfrm>
          <a:prstGeom prst="rect">
            <a:avLst/>
          </a:prstGeom>
          <a:gradFill>
            <a:gsLst>
              <a:gs pos="0">
                <a:schemeClr val="accent5"/>
              </a:gs>
              <a:gs pos="99000">
                <a:schemeClr val="accent6">
                  <a:alpha val="48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36BA12C-1FEF-6E2D-EAE6-8CB2B8DC17B2}"/>
              </a:ext>
            </a:extLst>
          </p:cNvPr>
          <p:cNvSpPr/>
          <p:nvPr/>
        </p:nvSpPr>
        <p:spPr>
          <a:xfrm>
            <a:off x="0" y="6400799"/>
            <a:ext cx="12192000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83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BF152D-4401-41D5-B76F-5981F06AB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3DA79C-CD93-C88B-856D-1395FB54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080" y="469153"/>
            <a:ext cx="6523446" cy="1556870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Conteúdo do Requerimento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B7B4C4D-3ABF-93D1-33BB-EF59D9EA68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73" r="5855" b="-1"/>
          <a:stretch/>
        </p:blipFill>
        <p:spPr>
          <a:xfrm>
            <a:off x="-1" y="10"/>
            <a:ext cx="4038601" cy="3217323"/>
          </a:xfrm>
          <a:prstGeom prst="rect">
            <a:avLst/>
          </a:prstGeom>
        </p:spPr>
      </p:pic>
      <p:pic>
        <p:nvPicPr>
          <p:cNvPr id="11" name="Espaço Reservado para Conteúdo 10" descr="Logotipo, nome da empresa&#10;&#10;Descrição gerada automaticamente">
            <a:extLst>
              <a:ext uri="{FF2B5EF4-FFF2-40B4-BE49-F238E27FC236}">
                <a16:creationId xmlns:a16="http://schemas.microsoft.com/office/drawing/2014/main" id="{31FF36A0-11E3-2D77-6481-E470EE4725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r="5" b="7448"/>
          <a:stretch/>
        </p:blipFill>
        <p:spPr>
          <a:xfrm>
            <a:off x="-2" y="3191409"/>
            <a:ext cx="4038601" cy="3217333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C0CB0E-4A29-5115-748E-3E214D090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4080" y="2282024"/>
            <a:ext cx="6523445" cy="3600616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2800" b="1" dirty="0" err="1"/>
              <a:t>Descrição</a:t>
            </a:r>
            <a:r>
              <a:rPr lang="en-US" sz="2800" b="1" dirty="0"/>
              <a:t> da </a:t>
            </a:r>
            <a:r>
              <a:rPr lang="en-US" sz="2800" b="1" dirty="0" err="1"/>
              <a:t>sucinta</a:t>
            </a:r>
            <a:r>
              <a:rPr lang="en-US" sz="2800" b="1" dirty="0"/>
              <a:t> da </a:t>
            </a:r>
            <a:r>
              <a:rPr lang="en-US" sz="2800" b="1" dirty="0" err="1"/>
              <a:t>demanda</a:t>
            </a:r>
            <a:endParaRPr lang="en-US" sz="2800" b="1" dirty="0"/>
          </a:p>
          <a:p>
            <a:r>
              <a:rPr lang="en-US" sz="2800" b="1" dirty="0" err="1"/>
              <a:t>Indicação</a:t>
            </a:r>
            <a:r>
              <a:rPr lang="en-US" sz="2800" b="1" dirty="0"/>
              <a:t> das </a:t>
            </a:r>
            <a:r>
              <a:rPr lang="en-US" sz="2800" b="1" dirty="0" err="1"/>
              <a:t>áreas</a:t>
            </a:r>
            <a:r>
              <a:rPr lang="en-US" sz="2800" b="1" dirty="0"/>
              <a:t> </a:t>
            </a:r>
            <a:r>
              <a:rPr lang="en-US" sz="2800" b="1" dirty="0" err="1"/>
              <a:t>pertinentes</a:t>
            </a:r>
            <a:r>
              <a:rPr lang="en-US" sz="2800" b="1" dirty="0"/>
              <a:t> da RFB</a:t>
            </a:r>
          </a:p>
          <a:p>
            <a:r>
              <a:rPr lang="en-US" sz="2800" b="1" dirty="0" err="1"/>
              <a:t>Proposta</a:t>
            </a:r>
            <a:r>
              <a:rPr lang="en-US" sz="2800" b="1" dirty="0"/>
              <a:t> de </a:t>
            </a:r>
            <a:r>
              <a:rPr lang="en-US" sz="2800" b="1" dirty="0" err="1"/>
              <a:t>Solução</a:t>
            </a:r>
            <a:endParaRPr lang="en-US" sz="28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07128E-F4EF-416E-856C-324C8C579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94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116E54-BBA2-4625-8E37-E6F2C9C6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798"/>
            <a:ext cx="4038603" cy="448831"/>
          </a:xfrm>
          <a:prstGeom prst="rect">
            <a:avLst/>
          </a:prstGeom>
          <a:gradFill>
            <a:gsLst>
              <a:gs pos="0">
                <a:schemeClr val="accent5"/>
              </a:gs>
              <a:gs pos="99000">
                <a:schemeClr val="accent6">
                  <a:alpha val="48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1B49DF9-B80A-7E11-7A74-D1E5AA7F5368}"/>
              </a:ext>
            </a:extLst>
          </p:cNvPr>
          <p:cNvSpPr/>
          <p:nvPr/>
        </p:nvSpPr>
        <p:spPr>
          <a:xfrm>
            <a:off x="0" y="6400799"/>
            <a:ext cx="12192000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177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7BF152D-4401-41D5-B76F-5981F06AB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11499F-910C-31C0-9CF8-5B34DF83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080" y="469153"/>
            <a:ext cx="6523446" cy="15568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/>
              <a:t>Reuniões Presenciais ou Virtuais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3750DD-1648-72F5-D928-6393BDC83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r="-1" b="-1"/>
          <a:stretch/>
        </p:blipFill>
        <p:spPr bwMode="auto">
          <a:xfrm>
            <a:off x="-1" y="10"/>
            <a:ext cx="4038601" cy="321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EAE36E5D-E9A9-AAEA-6D67-8CDBFD985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r="5" b="7448"/>
          <a:stretch/>
        </p:blipFill>
        <p:spPr>
          <a:xfrm>
            <a:off x="-2" y="3191409"/>
            <a:ext cx="4038601" cy="321733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CAE98F-208E-CAF1-C90A-313297E53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080" y="2282024"/>
            <a:ext cx="6523445" cy="3600616"/>
          </a:xfrm>
        </p:spPr>
        <p:txBody>
          <a:bodyPr>
            <a:noAutofit/>
          </a:bodyPr>
          <a:lstStyle/>
          <a:p>
            <a:pPr algn="just"/>
            <a:r>
              <a:rPr lang="pt-BR" sz="1800" b="1" dirty="0"/>
              <a:t>Solicitação de reunião presencial ou virtual pelo requerente</a:t>
            </a:r>
          </a:p>
          <a:p>
            <a:pPr algn="just"/>
            <a:r>
              <a:rPr lang="pt-BR" sz="1800" b="1" dirty="0"/>
              <a:t>RFB pode dispensar reunião se a demanda for simples</a:t>
            </a:r>
          </a:p>
          <a:p>
            <a:pPr algn="just"/>
            <a:r>
              <a:rPr lang="pt-BR" sz="1800" b="1" dirty="0"/>
              <a:t>Conforme pertinência temática dos requerimentos</a:t>
            </a:r>
          </a:p>
          <a:p>
            <a:pPr lvl="1" algn="just"/>
            <a:r>
              <a:rPr lang="pt-BR" sz="1800" b="1" dirty="0"/>
              <a:t>Reunião pode ser individual ou em conjunto com outros requerentes</a:t>
            </a:r>
          </a:p>
          <a:p>
            <a:pPr lvl="1" algn="just"/>
            <a:r>
              <a:rPr lang="pt-BR" sz="1800" b="1" dirty="0"/>
              <a:t>Realização por meio de fórum de diálogo</a:t>
            </a:r>
          </a:p>
          <a:p>
            <a:pPr lvl="1" algn="just"/>
            <a:r>
              <a:rPr lang="pt-BR" sz="1800" b="1" dirty="0"/>
              <a:t>RFB pode convidar entidades não referenciadas no art. 2º</a:t>
            </a:r>
          </a:p>
          <a:p>
            <a:pPr lvl="1" algn="just"/>
            <a:r>
              <a:rPr lang="pt-BR" sz="1800" b="1" dirty="0"/>
              <a:t>Objetivo de melhor qualificar o encaminhamento a ser adotado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07128E-F4EF-416E-856C-324C8C579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94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116E54-BBA2-4625-8E37-E6F2C9C6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798"/>
            <a:ext cx="4038603" cy="448831"/>
          </a:xfrm>
          <a:prstGeom prst="rect">
            <a:avLst/>
          </a:prstGeom>
          <a:gradFill>
            <a:gsLst>
              <a:gs pos="0">
                <a:schemeClr val="accent5"/>
              </a:gs>
              <a:gs pos="99000">
                <a:schemeClr val="accent6">
                  <a:alpha val="48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E7378C1-B3EB-21EA-86E8-93D1DFB996DB}"/>
              </a:ext>
            </a:extLst>
          </p:cNvPr>
          <p:cNvSpPr/>
          <p:nvPr/>
        </p:nvSpPr>
        <p:spPr>
          <a:xfrm>
            <a:off x="0" y="6400799"/>
            <a:ext cx="12192000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25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FD5358-E7E1-48E4-8AAF-72C5A5486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C6FA5C-F122-7126-F6BB-3BD3424A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5764307" cy="1568824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 err="1"/>
              <a:t>Prazos</a:t>
            </a:r>
            <a:r>
              <a:rPr lang="en-US" sz="3300" dirty="0"/>
              <a:t> de pronunciamento da RFB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C10699-3B45-49E5-9ADE-36EA6A568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305633"/>
            <a:ext cx="5764306" cy="3691259"/>
          </a:xfrm>
        </p:spPr>
        <p:txBody>
          <a:bodyPr vert="horz" lIns="0" tIns="0" rIns="0" bIns="0" rtlCol="0">
            <a:normAutofit/>
          </a:bodyPr>
          <a:lstStyle/>
          <a:p>
            <a:pPr algn="just"/>
            <a:r>
              <a:rPr lang="en-US" sz="2400" b="1" dirty="0" err="1"/>
              <a:t>Área</a:t>
            </a:r>
            <a:r>
              <a:rPr lang="en-US" sz="2400" b="1" dirty="0"/>
              <a:t> </a:t>
            </a:r>
            <a:r>
              <a:rPr lang="en-US" sz="2400" b="1" dirty="0" err="1"/>
              <a:t>demandada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RFB </a:t>
            </a:r>
            <a:r>
              <a:rPr lang="en-US" sz="2400" b="1" dirty="0" err="1"/>
              <a:t>deve</a:t>
            </a:r>
            <a:r>
              <a:rPr lang="en-US" sz="2400" b="1" dirty="0"/>
              <a:t> se </a:t>
            </a:r>
            <a:r>
              <a:rPr lang="en-US" sz="2400" b="1" dirty="0" err="1"/>
              <a:t>pronunciar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até</a:t>
            </a:r>
            <a:r>
              <a:rPr lang="en-US" sz="2400" b="1" dirty="0"/>
              <a:t> </a:t>
            </a:r>
            <a:r>
              <a:rPr lang="en-US" sz="2400" b="1" dirty="0" err="1"/>
              <a:t>noventa</a:t>
            </a:r>
            <a:r>
              <a:rPr lang="en-US" sz="2400" b="1" dirty="0"/>
              <a:t> </a:t>
            </a:r>
            <a:r>
              <a:rPr lang="en-US" sz="2400" b="1" dirty="0" err="1"/>
              <a:t>dias</a:t>
            </a:r>
            <a:r>
              <a:rPr lang="en-US" sz="2400" b="1" dirty="0"/>
              <a:t> a </a:t>
            </a:r>
            <a:r>
              <a:rPr lang="en-US" sz="2400" b="1" dirty="0" err="1"/>
              <a:t>partir</a:t>
            </a:r>
            <a:r>
              <a:rPr lang="en-US" sz="2400" b="1" dirty="0"/>
              <a:t> do </a:t>
            </a:r>
            <a:r>
              <a:rPr lang="en-US" sz="2400" b="1" dirty="0" err="1"/>
              <a:t>recebimento</a:t>
            </a:r>
            <a:r>
              <a:rPr lang="en-US" sz="2400" b="1" dirty="0"/>
              <a:t> do </a:t>
            </a:r>
            <a:r>
              <a:rPr lang="en-US" sz="2400" b="1" dirty="0" err="1"/>
              <a:t>requerimento</a:t>
            </a:r>
            <a:endParaRPr lang="en-US" sz="2400" b="1" dirty="0"/>
          </a:p>
          <a:p>
            <a:pPr algn="just"/>
            <a:r>
              <a:rPr lang="en-US" sz="2400" b="1" dirty="0" err="1"/>
              <a:t>Redirecionamento</a:t>
            </a:r>
            <a:r>
              <a:rPr lang="en-US" sz="2400" b="1" dirty="0"/>
              <a:t> de </a:t>
            </a:r>
            <a:r>
              <a:rPr lang="en-US" sz="2400" b="1" dirty="0" err="1"/>
              <a:t>demanda</a:t>
            </a:r>
            <a:r>
              <a:rPr lang="en-US" sz="2400" b="1" dirty="0"/>
              <a:t> entre </a:t>
            </a:r>
            <a:r>
              <a:rPr lang="en-US" sz="2400" b="1" dirty="0" err="1"/>
              <a:t>áreas</a:t>
            </a:r>
            <a:r>
              <a:rPr lang="en-US" sz="2400" b="1" dirty="0"/>
              <a:t> </a:t>
            </a:r>
            <a:r>
              <a:rPr lang="en-US" sz="2400" b="1" dirty="0" err="1"/>
              <a:t>deve</a:t>
            </a:r>
            <a:r>
              <a:rPr lang="en-US" sz="2400" b="1" dirty="0"/>
              <a:t> </a:t>
            </a:r>
            <a:r>
              <a:rPr lang="en-US" sz="2400" b="1" dirty="0" err="1"/>
              <a:t>ocorrer</a:t>
            </a:r>
            <a:r>
              <a:rPr lang="en-US" sz="2400" b="1" dirty="0"/>
              <a:t> no </a:t>
            </a:r>
            <a:r>
              <a:rPr lang="en-US" sz="2400" b="1" dirty="0" err="1"/>
              <a:t>prazo</a:t>
            </a:r>
            <a:r>
              <a:rPr lang="en-US" sz="2400" b="1" dirty="0"/>
              <a:t> de </a:t>
            </a:r>
            <a:r>
              <a:rPr lang="en-US" sz="2400" b="1" dirty="0" err="1"/>
              <a:t>cinco</a:t>
            </a:r>
            <a:r>
              <a:rPr lang="en-US" sz="2400" b="1" dirty="0"/>
              <a:t> </a:t>
            </a:r>
            <a:r>
              <a:rPr lang="en-US" sz="2400" b="1" dirty="0" err="1"/>
              <a:t>dias</a:t>
            </a:r>
            <a:r>
              <a:rPr lang="en-US" sz="2400" b="1" dirty="0"/>
              <a:t> </a:t>
            </a:r>
            <a:r>
              <a:rPr lang="en-US" sz="2400" b="1" dirty="0" err="1"/>
              <a:t>úteis</a:t>
            </a:r>
            <a:endParaRPr lang="en-US" sz="2400" b="1" dirty="0"/>
          </a:p>
          <a:p>
            <a:pPr lvl="1" algn="just"/>
            <a:endParaRPr lang="en-US" sz="16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C3562DD-1F2F-9510-EDE4-0C0C3D2856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12" r="2826" b="2"/>
          <a:stretch/>
        </p:blipFill>
        <p:spPr>
          <a:xfrm>
            <a:off x="8115299" y="-426"/>
            <a:ext cx="4076695" cy="3161047"/>
          </a:xfrm>
          <a:prstGeom prst="rect">
            <a:avLst/>
          </a:prstGeom>
        </p:spPr>
      </p:pic>
      <p:pic>
        <p:nvPicPr>
          <p:cNvPr id="8" name="Espaço Reservado para Conteúdo 7" descr="Logotipo, nome da empresa&#10;&#10;Descrição gerada automaticamente">
            <a:extLst>
              <a:ext uri="{FF2B5EF4-FFF2-40B4-BE49-F238E27FC236}">
                <a16:creationId xmlns:a16="http://schemas.microsoft.com/office/drawing/2014/main" id="{B5DD1C08-1C93-5B24-9C6B-EDC75E196E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 r="3" b="7565"/>
          <a:stretch/>
        </p:blipFill>
        <p:spPr>
          <a:xfrm>
            <a:off x="8115299" y="3161715"/>
            <a:ext cx="4076695" cy="323908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EFEF205-91EC-45C0-B129-C4B7B770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DA2FAE8-3610-4EDB-85F1-C20BCF890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0799"/>
            <a:ext cx="4076696" cy="4572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A799834-DBC3-4991-091E-DE9FE0E38810}"/>
              </a:ext>
            </a:extLst>
          </p:cNvPr>
          <p:cNvSpPr/>
          <p:nvPr/>
        </p:nvSpPr>
        <p:spPr>
          <a:xfrm>
            <a:off x="0" y="6400799"/>
            <a:ext cx="12192000" cy="4572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687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f49aa43-822a-4c20-9670-db7700bf1eb0}" enabled="0" method="" siteId="{6f49aa43-822a-4c20-9670-db7700bf1e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537</Words>
  <Application>Microsoft Office PowerPoint</Application>
  <PresentationFormat>Widescreen</PresentationFormat>
  <Paragraphs>70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Amasis MT Pro Black</vt:lpstr>
      <vt:lpstr>Aptos</vt:lpstr>
      <vt:lpstr>Arial</vt:lpstr>
      <vt:lpstr>Avenir Next LT Pro</vt:lpstr>
      <vt:lpstr>Avenir Next LT Pro Light</vt:lpstr>
      <vt:lpstr>GradientRiseVTI</vt:lpstr>
      <vt:lpstr>Apresentação do PowerPoint</vt:lpstr>
      <vt:lpstr>Estrutura</vt:lpstr>
      <vt:lpstr>Objetivo</vt:lpstr>
      <vt:lpstr>PARTICIPAÇÃO</vt:lpstr>
      <vt:lpstr>Fora de escopo</vt:lpstr>
      <vt:lpstr>Requerimento Receita Soluciona</vt:lpstr>
      <vt:lpstr>Conteúdo do Requerimento</vt:lpstr>
      <vt:lpstr>Reuniões Presenciais ou Virtuais</vt:lpstr>
      <vt:lpstr>Prazos de pronunciamento da RFB</vt:lpstr>
      <vt:lpstr>Canais de Comunicação</vt:lpstr>
      <vt:lpstr>Apresentação do PowerPoint</vt:lpstr>
    </vt:vector>
  </TitlesOfParts>
  <Company>Receita Federal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Sergio Akira Fujita</dc:creator>
  <cp:lastModifiedBy>Adriana Gomes Rego</cp:lastModifiedBy>
  <cp:revision>2</cp:revision>
  <dcterms:created xsi:type="dcterms:W3CDTF">2024-09-30T02:40:54Z</dcterms:created>
  <dcterms:modified xsi:type="dcterms:W3CDTF">2024-10-01T14:12:48Z</dcterms:modified>
</cp:coreProperties>
</file>