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2" r:id="rId13"/>
    <p:sldId id="271" r:id="rId14"/>
    <p:sldId id="273" r:id="rId15"/>
    <p:sldId id="274" r:id="rId16"/>
    <p:sldId id="278" r:id="rId17"/>
    <p:sldId id="276" r:id="rId18"/>
    <p:sldId id="279" r:id="rId19"/>
    <p:sldId id="280" r:id="rId20"/>
    <p:sldId id="275" r:id="rId21"/>
    <p:sldId id="281" r:id="rId22"/>
    <p:sldId id="277" r:id="rId23"/>
    <p:sldId id="263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72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C08-AC28-4F90-BBA6-672A13DAFE5E}" type="datetimeFigureOut">
              <a:rPr lang="pt-BR" smtClean="0"/>
              <a:pPr/>
              <a:t>01/07/2013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C08-AC28-4F90-BBA6-672A13DAFE5E}" type="datetimeFigureOut">
              <a:rPr lang="pt-BR" smtClean="0"/>
              <a:pPr/>
              <a:t>01/07/2013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C08-AC28-4F90-BBA6-672A13DAFE5E}" type="datetimeFigureOut">
              <a:rPr lang="pt-BR" smtClean="0"/>
              <a:pPr/>
              <a:t>01/07/2013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C08-AC28-4F90-BBA6-672A13DAFE5E}" type="datetimeFigureOut">
              <a:rPr lang="pt-BR" smtClean="0"/>
              <a:pPr/>
              <a:t>01/07/2013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C08-AC28-4F90-BBA6-672A13DAFE5E}" type="datetimeFigureOut">
              <a:rPr lang="pt-BR" smtClean="0"/>
              <a:pPr/>
              <a:t>01/07/2013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C08-AC28-4F90-BBA6-672A13DAFE5E}" type="datetimeFigureOut">
              <a:rPr lang="pt-BR" smtClean="0"/>
              <a:pPr/>
              <a:t>01/07/2013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C08-AC28-4F90-BBA6-672A13DAFE5E}" type="datetimeFigureOut">
              <a:rPr lang="pt-BR" smtClean="0"/>
              <a:pPr/>
              <a:t>01/07/2013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C08-AC28-4F90-BBA6-672A13DAFE5E}" type="datetimeFigureOut">
              <a:rPr lang="pt-BR" smtClean="0"/>
              <a:pPr/>
              <a:t>01/07/2013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C08-AC28-4F90-BBA6-672A13DAFE5E}" type="datetimeFigureOut">
              <a:rPr lang="pt-BR" smtClean="0"/>
              <a:pPr/>
              <a:t>01/07/2013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C08-AC28-4F90-BBA6-672A13DAFE5E}" type="datetimeFigureOut">
              <a:rPr lang="pt-BR" smtClean="0"/>
              <a:pPr/>
              <a:t>01/07/2013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C08-AC28-4F90-BBA6-672A13DAFE5E}" type="datetimeFigureOut">
              <a:rPr lang="pt-BR" smtClean="0"/>
              <a:pPr/>
              <a:t>01/07/2013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48C08-AC28-4F90-BBA6-672A13DAFE5E}" type="datetimeFigureOut">
              <a:rPr lang="pt-BR" smtClean="0"/>
              <a:pPr/>
              <a:t>01/07/2013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FE16-EA14-4E3A-BE04-BACD14FFA3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959107"/>
            <a:ext cx="7772400" cy="1470025"/>
          </a:xfrm>
        </p:spPr>
        <p:txBody>
          <a:bodyPr>
            <a:normAutofit/>
          </a:bodyPr>
          <a:lstStyle/>
          <a:p>
            <a:r>
              <a:rPr lang="pt-BR" sz="2400" cap="all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SREI Sistema de Registro Eletrônico de Imóveis</a:t>
            </a:r>
            <a:r>
              <a:rPr lang="pt-BR" sz="24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pt-BR" sz="28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pt-BR" sz="28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</a:br>
            <a:r>
              <a:rPr lang="pt-BR" sz="28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Provimentos CGJ 42/2012 e 11/2013</a:t>
            </a:r>
            <a:endParaRPr lang="pt-BR" sz="2800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286256"/>
            <a:ext cx="9144000" cy="971560"/>
          </a:xfrm>
        </p:spPr>
        <p:txBody>
          <a:bodyPr>
            <a:normAutofit fontScale="92500" lnSpcReduction="20000"/>
          </a:bodyPr>
          <a:lstStyle/>
          <a:p>
            <a:endParaRPr lang="pt-BR" dirty="0" smtClean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ANTONIO CARLOS ALVES BRAGA JUNIOR</a:t>
            </a:r>
            <a:endParaRPr lang="pt-BR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261.5. O 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título eletrônico 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poderá também ser 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apresentado direta e pessoalmente 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na serventia registral em dispositivo de </a:t>
            </a:r>
            <a:r>
              <a:rPr lang="pt-BR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armazenamento 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de dados (CD, DVD, cartão de memória, </a:t>
            </a:r>
            <a:r>
              <a:rPr lang="pt-BR" sz="2400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pendrive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etc.), contendo o arquivo a ser protocolado, 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vedada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sua </a:t>
            </a:r>
            <a:r>
              <a:rPr lang="pt-BR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recepção 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por correio eletrônico (e-mail), serviços postais especiais (</a:t>
            </a:r>
            <a:r>
              <a:rPr lang="pt-BR" sz="2400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sedex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e assemelhados) ou download em qualquer outro </a:t>
            </a:r>
            <a:r>
              <a:rPr lang="pt-BR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site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41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282. O arquivo redundante (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backup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) deverá ser gravado em mídia digital segura, local ou remota, com cópia fora do local </a:t>
            </a:r>
            <a:r>
              <a:rPr lang="pt-BR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da 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unidade do serviço, em 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Data Center localizado no País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, que cumpra requisitos de segurança, disponibilidade, conectividade. </a:t>
            </a:r>
            <a:r>
              <a:rPr lang="pt-BR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A 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localização física do Data Center e o endereço de rede (endereço lógico IP) deverão ser comunicados ao 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Juiz </a:t>
            </a:r>
            <a:r>
              <a:rPr lang="pt-BR" sz="2400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Corregedor Permanente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, assim como eventuais alterações.</a:t>
            </a:r>
          </a:p>
        </p:txBody>
      </p:sp>
    </p:spTree>
    <p:extLst>
      <p:ext uri="{BB962C8B-B14F-4D97-AF65-F5344CB8AC3E}">
        <p14:creationId xmlns:p14="http://schemas.microsoft.com/office/powerpoint/2010/main" val="189174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Provimento CGJ 11/2013</a:t>
            </a:r>
          </a:p>
          <a:p>
            <a:r>
              <a:rPr lang="pt-BR" dirty="0">
                <a:solidFill>
                  <a:schemeClr val="tx2"/>
                </a:solidFill>
              </a:rPr>
              <a:t>32. O </a:t>
            </a:r>
            <a:r>
              <a:rPr lang="pt-BR" b="1" dirty="0">
                <a:solidFill>
                  <a:schemeClr val="tx2"/>
                </a:solidFill>
              </a:rPr>
              <a:t>prazo para exame, qualificação e devolução </a:t>
            </a:r>
            <a:r>
              <a:rPr lang="pt-BR" dirty="0">
                <a:solidFill>
                  <a:schemeClr val="tx2"/>
                </a:solidFill>
              </a:rPr>
              <a:t>do título, com exigências ou registro, será de </a:t>
            </a:r>
            <a:r>
              <a:rPr lang="pt-BR" b="1" dirty="0">
                <a:solidFill>
                  <a:schemeClr val="tx2"/>
                </a:solidFill>
              </a:rPr>
              <a:t>dez (10) dias</a:t>
            </a:r>
            <a:r>
              <a:rPr lang="pt-BR" dirty="0">
                <a:solidFill>
                  <a:schemeClr val="tx2"/>
                </a:solidFill>
              </a:rPr>
              <a:t> úteis, contados da data em que ingressou na </a:t>
            </a:r>
            <a:r>
              <a:rPr lang="pt-BR" dirty="0" smtClean="0">
                <a:solidFill>
                  <a:schemeClr val="tx2"/>
                </a:solidFill>
              </a:rPr>
              <a:t>serventia.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32.1</a:t>
            </a:r>
            <a:r>
              <a:rPr lang="pt-BR" dirty="0">
                <a:solidFill>
                  <a:schemeClr val="tx2"/>
                </a:solidFill>
              </a:rPr>
              <a:t>. O prazo do item 32 ficará reduzido a </a:t>
            </a:r>
            <a:r>
              <a:rPr lang="pt-BR" b="1" dirty="0">
                <a:solidFill>
                  <a:schemeClr val="tx2"/>
                </a:solidFill>
              </a:rPr>
              <a:t>cinco (5) dias</a:t>
            </a:r>
            <a:r>
              <a:rPr lang="pt-BR" dirty="0">
                <a:solidFill>
                  <a:schemeClr val="tx2"/>
                </a:solidFill>
              </a:rPr>
              <a:t>, se o título for apresentado em documento eletrônico estruturado em </a:t>
            </a:r>
            <a:r>
              <a:rPr lang="pt-BR" b="1" dirty="0">
                <a:solidFill>
                  <a:schemeClr val="tx2"/>
                </a:solidFill>
              </a:rPr>
              <a:t>XML</a:t>
            </a:r>
            <a:r>
              <a:rPr lang="pt-BR" dirty="0">
                <a:solidFill>
                  <a:schemeClr val="tx2"/>
                </a:solidFill>
              </a:rPr>
              <a:t> (</a:t>
            </a:r>
            <a:r>
              <a:rPr lang="pt-BR" dirty="0" err="1">
                <a:solidFill>
                  <a:schemeClr val="tx2"/>
                </a:solidFill>
              </a:rPr>
              <a:t>eXtensible</a:t>
            </a:r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 err="1">
                <a:solidFill>
                  <a:schemeClr val="tx2"/>
                </a:solidFill>
              </a:rPr>
              <a:t>Markup</a:t>
            </a:r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 err="1">
                <a:solidFill>
                  <a:schemeClr val="tx2"/>
                </a:solidFill>
              </a:rPr>
              <a:t>Language</a:t>
            </a:r>
            <a:r>
              <a:rPr lang="pt-BR" dirty="0">
                <a:solidFill>
                  <a:schemeClr val="tx2"/>
                </a:solidFill>
              </a:rPr>
              <a:t>), com especificações definidas por portaria da Corregedoria Geral da Justiça.</a:t>
            </a:r>
            <a:r>
              <a:rPr lang="pt-BR" dirty="0"/>
              <a:t/>
            </a:r>
            <a:br>
              <a:rPr lang="pt-BR" dirty="0"/>
            </a:br>
            <a:endParaRPr lang="pt-BR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9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 fontScale="77500" lnSpcReduction="20000"/>
          </a:bodyPr>
          <a:lstStyle/>
          <a:p>
            <a:r>
              <a:rPr lang="pt-BR" dirty="0">
                <a:solidFill>
                  <a:schemeClr val="tx2"/>
                </a:solidFill>
              </a:rPr>
              <a:t>104.3. Poderão os Oficiais de Registro de Imóveis receber, para fins do procedimento registral, dos agentes financeiros autorizados pelo Banco Central do Brasil a funcionar no âmbito do Sistema Financeiro de Habitação (SFH) e do Sistema Financeiro Imobiliário (SFI), e das companhias de habitação integrantes da administração pública, </a:t>
            </a:r>
            <a:r>
              <a:rPr lang="pt-BR" b="1" dirty="0">
                <a:solidFill>
                  <a:schemeClr val="tx2"/>
                </a:solidFill>
              </a:rPr>
              <a:t>Extrato de Instrumento Particular com Efeitos de Escritura Pública (Extrato)</a:t>
            </a:r>
            <a:r>
              <a:rPr lang="pt-BR" dirty="0">
                <a:solidFill>
                  <a:schemeClr val="tx2"/>
                </a:solidFill>
              </a:rPr>
              <a:t>, desde que apresentado sob a forma de documento eletrônico estruturado em </a:t>
            </a:r>
            <a:r>
              <a:rPr lang="pt-BR" b="1" dirty="0">
                <a:solidFill>
                  <a:schemeClr val="tx2"/>
                </a:solidFill>
              </a:rPr>
              <a:t>XML</a:t>
            </a:r>
            <a:r>
              <a:rPr lang="pt-BR" dirty="0">
                <a:solidFill>
                  <a:schemeClr val="tx2"/>
                </a:solidFill>
              </a:rPr>
              <a:t> (</a:t>
            </a:r>
            <a:r>
              <a:rPr lang="pt-BR" dirty="0" err="1">
                <a:solidFill>
                  <a:schemeClr val="tx2"/>
                </a:solidFill>
              </a:rPr>
              <a:t>eXtensible</a:t>
            </a:r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 err="1">
                <a:solidFill>
                  <a:schemeClr val="tx2"/>
                </a:solidFill>
              </a:rPr>
              <a:t>Markup</a:t>
            </a:r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 err="1">
                <a:solidFill>
                  <a:schemeClr val="tx2"/>
                </a:solidFill>
              </a:rPr>
              <a:t>Language</a:t>
            </a:r>
            <a:r>
              <a:rPr lang="pt-BR" dirty="0">
                <a:solidFill>
                  <a:schemeClr val="tx2"/>
                </a:solidFill>
              </a:rPr>
              <a:t>), em conformidade com modelos definidos por Portaria da Corregedoria Geral da Justiça.</a:t>
            </a:r>
            <a:r>
              <a:rPr lang="pt-BR" dirty="0"/>
              <a:t/>
            </a:r>
            <a:br>
              <a:rPr lang="pt-BR" dirty="0"/>
            </a:br>
            <a:endParaRPr lang="pt-BR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81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 fontScale="85000" lnSpcReduction="10000"/>
          </a:bodyPr>
          <a:lstStyle/>
          <a:p>
            <a:r>
              <a:rPr lang="pt-BR" dirty="0">
                <a:solidFill>
                  <a:schemeClr val="tx2"/>
                </a:solidFill>
              </a:rPr>
              <a:t>137. A </a:t>
            </a:r>
            <a:r>
              <a:rPr lang="pt-BR" b="1" dirty="0">
                <a:solidFill>
                  <a:schemeClr val="tx2"/>
                </a:solidFill>
              </a:rPr>
              <a:t>certidão</a:t>
            </a:r>
            <a:r>
              <a:rPr lang="pt-BR" dirty="0">
                <a:solidFill>
                  <a:schemeClr val="tx2"/>
                </a:solidFill>
              </a:rPr>
              <a:t> solicitada durante o horário de expediente, com indicação do número da matrícula ou do registro no Livro 3, de Registro Auxiliar, será emitida e disponibilizada dentro de, no máximo, </a:t>
            </a:r>
            <a:r>
              <a:rPr lang="pt-BR" b="1" dirty="0">
                <a:solidFill>
                  <a:schemeClr val="tx2"/>
                </a:solidFill>
              </a:rPr>
              <a:t>duas horas</a:t>
            </a:r>
            <a:r>
              <a:rPr lang="pt-BR" dirty="0">
                <a:solidFill>
                  <a:schemeClr val="tx2"/>
                </a:solidFill>
              </a:rPr>
              <a:t> úteis, ou até o encerramento do expediente, prevalecendo o menor período de espera. </a:t>
            </a:r>
            <a:endParaRPr lang="pt-BR" dirty="0" smtClean="0">
              <a:solidFill>
                <a:schemeClr val="tx2"/>
              </a:solidFill>
            </a:endParaRPr>
          </a:p>
          <a:p>
            <a:r>
              <a:rPr lang="pt-BR" dirty="0" smtClean="0">
                <a:solidFill>
                  <a:schemeClr val="tx2"/>
                </a:solidFill>
              </a:rPr>
              <a:t>137.1</a:t>
            </a:r>
            <a:r>
              <a:rPr lang="pt-BR" dirty="0">
                <a:solidFill>
                  <a:schemeClr val="tx2"/>
                </a:solidFill>
              </a:rPr>
              <a:t>. Para as demais solicitações, o prazo para emissão e disponibilização das certidões não poderá exceder </a:t>
            </a:r>
            <a:r>
              <a:rPr lang="pt-BR" b="1" dirty="0">
                <a:solidFill>
                  <a:schemeClr val="tx2"/>
                </a:solidFill>
              </a:rPr>
              <a:t>cinco (5) dias</a:t>
            </a:r>
            <a:r>
              <a:rPr lang="pt-BR" dirty="0">
                <a:solidFill>
                  <a:schemeClr val="tx2"/>
                </a:solidFill>
              </a:rPr>
              <a:t>.</a:t>
            </a:r>
            <a:r>
              <a:rPr lang="pt-BR" dirty="0"/>
              <a:t/>
            </a:r>
            <a:br>
              <a:rPr lang="pt-BR" dirty="0"/>
            </a:br>
            <a:endParaRPr lang="pt-BR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8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 fontScale="92500"/>
          </a:bodyPr>
          <a:lstStyle/>
          <a:p>
            <a:r>
              <a:rPr lang="pt-BR" sz="2400" dirty="0">
                <a:solidFill>
                  <a:schemeClr val="tx2"/>
                </a:solidFill>
              </a:rPr>
              <a:t>260.1. Os títulos em documento eletrônico deverão conter </a:t>
            </a:r>
            <a:r>
              <a:rPr lang="pt-BR" sz="2400" b="1" dirty="0">
                <a:solidFill>
                  <a:schemeClr val="tx2"/>
                </a:solidFill>
              </a:rPr>
              <a:t>metadados</a:t>
            </a:r>
            <a:r>
              <a:rPr lang="pt-BR" sz="2400" dirty="0">
                <a:solidFill>
                  <a:schemeClr val="tx2"/>
                </a:solidFill>
              </a:rPr>
              <a:t> em conformidade com o </a:t>
            </a:r>
            <a:r>
              <a:rPr lang="pt-BR" sz="2400" b="1" dirty="0">
                <a:solidFill>
                  <a:schemeClr val="tx2"/>
                </a:solidFill>
              </a:rPr>
              <a:t>padrão e-PMG</a:t>
            </a:r>
            <a:r>
              <a:rPr lang="pt-BR" sz="2400" dirty="0">
                <a:solidFill>
                  <a:schemeClr val="tx2"/>
                </a:solidFill>
              </a:rPr>
              <a:t> (derivado do Padrão Dublin Core elaborado pela DCMI – Dublin Core </a:t>
            </a:r>
            <a:r>
              <a:rPr lang="pt-BR" sz="2400" dirty="0" err="1">
                <a:solidFill>
                  <a:schemeClr val="tx2"/>
                </a:solidFill>
              </a:rPr>
              <a:t>Metadata</a:t>
            </a:r>
            <a:r>
              <a:rPr lang="pt-BR" sz="2400" dirty="0">
                <a:solidFill>
                  <a:schemeClr val="tx2"/>
                </a:solidFill>
              </a:rPr>
              <a:t> </a:t>
            </a:r>
            <a:r>
              <a:rPr lang="pt-BR" sz="2400" dirty="0" err="1">
                <a:solidFill>
                  <a:schemeClr val="tx2"/>
                </a:solidFill>
              </a:rPr>
              <a:t>Initiative</a:t>
            </a:r>
            <a:r>
              <a:rPr lang="pt-BR" sz="2400" dirty="0">
                <a:solidFill>
                  <a:schemeClr val="tx2"/>
                </a:solidFill>
              </a:rPr>
              <a:t>, definido pelo e-PING – Padrões de Interoperabilidade de Governo Eletrônico Brasileiro), e com o conjunto semântico que venha a ser definido em Portaria da Corregedoria Geral da Justiça</a:t>
            </a:r>
            <a:r>
              <a:rPr lang="pt-BR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pt-BR" sz="2400" dirty="0">
                <a:solidFill>
                  <a:schemeClr val="tx2"/>
                </a:solidFill>
              </a:rPr>
              <a:t>260.1.1. Até que o conjunto semântico seja definido pela Corregedoria Geral da Justiça, fica </a:t>
            </a:r>
            <a:r>
              <a:rPr lang="pt-BR" sz="2400" b="1" dirty="0">
                <a:solidFill>
                  <a:schemeClr val="tx2"/>
                </a:solidFill>
              </a:rPr>
              <a:t>autorizada a recepção </a:t>
            </a:r>
            <a:r>
              <a:rPr lang="pt-BR" sz="2400" dirty="0">
                <a:solidFill>
                  <a:schemeClr val="tx2"/>
                </a:solidFill>
              </a:rPr>
              <a:t>de documentos eletrônicos </a:t>
            </a:r>
            <a:r>
              <a:rPr lang="pt-BR" sz="2400" b="1" dirty="0">
                <a:solidFill>
                  <a:schemeClr val="tx2"/>
                </a:solidFill>
              </a:rPr>
              <a:t>sem atribuição de metadados</a:t>
            </a:r>
            <a:r>
              <a:rPr lang="pt-BR" sz="2400" dirty="0">
                <a:solidFill>
                  <a:schemeClr val="tx2"/>
                </a:solidFill>
              </a:rPr>
              <a:t>.</a:t>
            </a:r>
            <a:endParaRPr lang="pt-BR" sz="2400" dirty="0" smtClean="0">
              <a:solidFill>
                <a:schemeClr val="tx2"/>
              </a:solidFill>
            </a:endParaRPr>
          </a:p>
          <a:p>
            <a:r>
              <a:rPr lang="pt-BR" sz="2400" b="1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http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://</a:t>
            </a:r>
            <a:r>
              <a:rPr lang="pt-BR" sz="2400" b="1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www.governoeletronico.gov.br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/</a:t>
            </a:r>
            <a:r>
              <a:rPr lang="pt-BR" sz="2400" b="1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acoes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-e-projetos/e-</a:t>
            </a:r>
            <a:r>
              <a:rPr lang="pt-BR" sz="2400" b="1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ping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-</a:t>
            </a:r>
            <a:r>
              <a:rPr lang="pt-BR" sz="2400" b="1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padroes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-de-interoperabilidade</a:t>
            </a:r>
          </a:p>
        </p:txBody>
      </p:sp>
    </p:spTree>
    <p:extLst>
      <p:ext uri="{BB962C8B-B14F-4D97-AF65-F5344CB8AC3E}">
        <p14:creationId xmlns:p14="http://schemas.microsoft.com/office/powerpoint/2010/main" val="36190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2"/>
                </a:solidFill>
              </a:rPr>
              <a:t>260.2. A recepção de documentos eletrônicos em </a:t>
            </a:r>
            <a:r>
              <a:rPr lang="pt-BR" sz="2400" b="1" dirty="0">
                <a:solidFill>
                  <a:schemeClr val="tx2"/>
                </a:solidFill>
              </a:rPr>
              <a:t>XML</a:t>
            </a:r>
            <a:r>
              <a:rPr lang="pt-BR" sz="2400" dirty="0">
                <a:solidFill>
                  <a:schemeClr val="tx2"/>
                </a:solidFill>
              </a:rPr>
              <a:t> fica condicionada à observância de </a:t>
            </a:r>
            <a:r>
              <a:rPr lang="pt-BR" sz="2400" b="1" dirty="0">
                <a:solidFill>
                  <a:schemeClr val="tx2"/>
                </a:solidFill>
              </a:rPr>
              <a:t>modelos de estruturação </a:t>
            </a:r>
            <a:r>
              <a:rPr lang="pt-BR" sz="2400" dirty="0">
                <a:solidFill>
                  <a:schemeClr val="tx2"/>
                </a:solidFill>
              </a:rPr>
              <a:t>que venham a ser definidos em Portaria da Corregedoria Geral da Justiça.</a:t>
            </a:r>
            <a:endParaRPr lang="pt-BR" sz="2400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55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 fontScale="70000" lnSpcReduction="20000"/>
          </a:bodyPr>
          <a:lstStyle/>
          <a:p>
            <a:r>
              <a:rPr lang="pt-BR" dirty="0">
                <a:solidFill>
                  <a:schemeClr val="tx2"/>
                </a:solidFill>
              </a:rPr>
              <a:t>260.3. O Oficial Registrador deverá verificar se o titular do certificado digital utilizado no traslado ou certidão eletrônicos é tabelião, substituto ou preposto autorizado, ou tinha essa condição à época da assinatura do documento, procedimento denominado </a:t>
            </a:r>
            <a:r>
              <a:rPr lang="pt-BR" b="1" dirty="0">
                <a:solidFill>
                  <a:schemeClr val="tx2"/>
                </a:solidFill>
              </a:rPr>
              <a:t>verificação de atributo</a:t>
            </a:r>
            <a:r>
              <a:rPr lang="pt-BR" dirty="0">
                <a:solidFill>
                  <a:schemeClr val="tx2"/>
                </a:solidFill>
              </a:rPr>
              <a:t>, mediante consulta à base de dados do Colégio Notarial do </a:t>
            </a:r>
            <a:r>
              <a:rPr lang="pt-BR" dirty="0" smtClean="0">
                <a:solidFill>
                  <a:schemeClr val="tx2"/>
                </a:solidFill>
              </a:rPr>
              <a:t>Brasil.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260.3.1</a:t>
            </a:r>
            <a:r>
              <a:rPr lang="pt-BR" dirty="0">
                <a:solidFill>
                  <a:schemeClr val="tx2"/>
                </a:solidFill>
              </a:rPr>
              <a:t>. A verificação de atributo poderá ser realizada pela Central Registradores de Imóveis, mediante </a:t>
            </a:r>
            <a:r>
              <a:rPr lang="pt-BR" b="1" dirty="0">
                <a:solidFill>
                  <a:schemeClr val="tx2"/>
                </a:solidFill>
              </a:rPr>
              <a:t>consulta</a:t>
            </a:r>
            <a:r>
              <a:rPr lang="pt-BR" dirty="0">
                <a:solidFill>
                  <a:schemeClr val="tx2"/>
                </a:solidFill>
              </a:rPr>
              <a:t> à base de dados do Colégio Notarial do </a:t>
            </a:r>
            <a:r>
              <a:rPr lang="pt-BR" dirty="0" smtClean="0">
                <a:solidFill>
                  <a:schemeClr val="tx2"/>
                </a:solidFill>
              </a:rPr>
              <a:t>Brasil.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260.3.2</a:t>
            </a:r>
            <a:r>
              <a:rPr lang="pt-BR" dirty="0">
                <a:solidFill>
                  <a:schemeClr val="tx2"/>
                </a:solidFill>
              </a:rPr>
              <a:t>. A consulta será dispensada, caso o documento eletrônico contenha, além do Certificado Digital do tabelião, substituto ou preposto autorizado, </a:t>
            </a:r>
            <a:r>
              <a:rPr lang="pt-BR" b="1" dirty="0">
                <a:solidFill>
                  <a:schemeClr val="tx2"/>
                </a:solidFill>
              </a:rPr>
              <a:t>Certificado de Atributo</a:t>
            </a:r>
            <a:r>
              <a:rPr lang="pt-BR" dirty="0">
                <a:solidFill>
                  <a:schemeClr val="tx2"/>
                </a:solidFill>
              </a:rPr>
              <a:t>, em conformidade com a ICP-Brasil.</a:t>
            </a:r>
            <a:endParaRPr lang="pt-BR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2"/>
                </a:solidFill>
              </a:rPr>
              <a:t>260.4. A </a:t>
            </a:r>
            <a:r>
              <a:rPr lang="pt-BR" sz="2400" b="1" dirty="0">
                <a:solidFill>
                  <a:schemeClr val="tx2"/>
                </a:solidFill>
              </a:rPr>
              <a:t>recepção de instrumentos particulares </a:t>
            </a:r>
            <a:r>
              <a:rPr lang="pt-BR" sz="2400" dirty="0">
                <a:solidFill>
                  <a:schemeClr val="tx2"/>
                </a:solidFill>
              </a:rPr>
              <a:t>com efeito de escritura pública, em meio eletrônico, só poderá ocorrer quando se tratar de documento </a:t>
            </a:r>
            <a:r>
              <a:rPr lang="pt-BR" sz="2400" b="1" dirty="0">
                <a:solidFill>
                  <a:schemeClr val="tx2"/>
                </a:solidFill>
              </a:rPr>
              <a:t>digital nativo </a:t>
            </a:r>
            <a:r>
              <a:rPr lang="pt-BR" sz="2400" dirty="0">
                <a:solidFill>
                  <a:schemeClr val="tx2"/>
                </a:solidFill>
              </a:rPr>
              <a:t>(não decorrente de digitalização), que contenha os </a:t>
            </a:r>
            <a:r>
              <a:rPr lang="pt-BR" sz="2400" b="1" dirty="0">
                <a:solidFill>
                  <a:schemeClr val="tx2"/>
                </a:solidFill>
              </a:rPr>
              <a:t>certificados digitais</a:t>
            </a:r>
            <a:r>
              <a:rPr lang="pt-BR" sz="2400" dirty="0">
                <a:solidFill>
                  <a:schemeClr val="tx2"/>
                </a:solidFill>
              </a:rPr>
              <a:t> de todos os contratantes.</a:t>
            </a:r>
            <a:endParaRPr lang="pt-BR" sz="2400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9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 fontScale="70000" lnSpcReduction="20000"/>
          </a:bodyPr>
          <a:lstStyle/>
          <a:p>
            <a:r>
              <a:rPr lang="pt-BR" dirty="0">
                <a:solidFill>
                  <a:schemeClr val="tx2"/>
                </a:solidFill>
              </a:rPr>
              <a:t>193. Os Tabeliães de Notas deverão manter, em banco centralizado de dados digitais, </a:t>
            </a:r>
            <a:r>
              <a:rPr lang="pt-BR" b="1" dirty="0">
                <a:solidFill>
                  <a:schemeClr val="tx2"/>
                </a:solidFill>
              </a:rPr>
              <a:t>cadastro atualizado com os dados de identificação </a:t>
            </a:r>
            <a:r>
              <a:rPr lang="pt-BR" dirty="0">
                <a:solidFill>
                  <a:schemeClr val="tx2"/>
                </a:solidFill>
              </a:rPr>
              <a:t>dos titulares ou responsáveis pelas delegações, seus substitutos e prepostos autorizados a subscrever atos notariais, com imagens dos respectivos </a:t>
            </a:r>
            <a:r>
              <a:rPr lang="pt-BR" b="1" dirty="0">
                <a:solidFill>
                  <a:schemeClr val="tx2"/>
                </a:solidFill>
              </a:rPr>
              <a:t>sinais públicos</a:t>
            </a:r>
            <a:r>
              <a:rPr lang="pt-BR" dirty="0">
                <a:solidFill>
                  <a:schemeClr val="tx2"/>
                </a:solidFill>
              </a:rPr>
              <a:t>. </a:t>
            </a:r>
            <a:endParaRPr lang="pt-BR" dirty="0" smtClean="0">
              <a:solidFill>
                <a:schemeClr val="tx2"/>
              </a:solidFill>
            </a:endParaRPr>
          </a:p>
          <a:p>
            <a:r>
              <a:rPr lang="pt-BR" dirty="0" smtClean="0">
                <a:solidFill>
                  <a:schemeClr val="tx2"/>
                </a:solidFill>
              </a:rPr>
              <a:t>194</a:t>
            </a:r>
            <a:r>
              <a:rPr lang="pt-BR" dirty="0">
                <a:solidFill>
                  <a:schemeClr val="tx2"/>
                </a:solidFill>
              </a:rPr>
              <a:t>. Os casos de </a:t>
            </a:r>
            <a:r>
              <a:rPr lang="pt-BR" b="1" dirty="0">
                <a:solidFill>
                  <a:schemeClr val="tx2"/>
                </a:solidFill>
              </a:rPr>
              <a:t>suspensão ou extinção</a:t>
            </a:r>
            <a:r>
              <a:rPr lang="pt-BR" dirty="0">
                <a:solidFill>
                  <a:schemeClr val="tx2"/>
                </a:solidFill>
              </a:rPr>
              <a:t> da delegação, e de </a:t>
            </a:r>
            <a:r>
              <a:rPr lang="pt-BR" b="1" dirty="0">
                <a:solidFill>
                  <a:schemeClr val="tx2"/>
                </a:solidFill>
              </a:rPr>
              <a:t>suspensão ou revogação</a:t>
            </a:r>
            <a:r>
              <a:rPr lang="pt-BR" dirty="0">
                <a:solidFill>
                  <a:schemeClr val="tx2"/>
                </a:solidFill>
              </a:rPr>
              <a:t> da autorização, de substitutos e prepostos, para a prática de atos notariais, serão lançados no Cadastro de Notários, Prepostos e Sinais Públicos, com a data das ocorrências, de forma que seja possível a verificação da </a:t>
            </a:r>
            <a:r>
              <a:rPr lang="pt-BR" b="1" dirty="0">
                <a:solidFill>
                  <a:schemeClr val="tx2"/>
                </a:solidFill>
              </a:rPr>
              <a:t>legitimidade pretérita</a:t>
            </a:r>
            <a:r>
              <a:rPr lang="pt-BR" dirty="0">
                <a:solidFill>
                  <a:schemeClr val="tx2"/>
                </a:solidFill>
              </a:rPr>
              <a:t> para subscrição de atos </a:t>
            </a:r>
            <a:r>
              <a:rPr lang="pt-BR" dirty="0" smtClean="0">
                <a:solidFill>
                  <a:schemeClr val="tx2"/>
                </a:solidFill>
              </a:rPr>
              <a:t>notariais.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195</a:t>
            </a:r>
            <a:r>
              <a:rPr lang="pt-BR" dirty="0">
                <a:solidFill>
                  <a:schemeClr val="tx2"/>
                </a:solidFill>
              </a:rPr>
              <a:t>. Em conformidade com o item 194, </a:t>
            </a:r>
            <a:r>
              <a:rPr lang="pt-BR" b="1" dirty="0">
                <a:solidFill>
                  <a:schemeClr val="tx2"/>
                </a:solidFill>
              </a:rPr>
              <a:t>em nenhuma hipótese haverá exclusão de dados</a:t>
            </a:r>
            <a:r>
              <a:rPr lang="pt-BR" dirty="0">
                <a:solidFill>
                  <a:schemeClr val="tx2"/>
                </a:solidFill>
              </a:rPr>
              <a:t> do Cadastro de Notários, Prepostos e Sinais Públicos.</a:t>
            </a:r>
            <a:endParaRPr lang="pt-BR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SREI - Sistema de Registro Eletrônico de Imóveis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800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Lei 11.977/2009 – Programa Minha Casa Minha Vida</a:t>
            </a:r>
          </a:p>
          <a:p>
            <a:pPr>
              <a:buNone/>
            </a:pPr>
            <a:endParaRPr lang="pt-BR" sz="2800" dirty="0" smtClean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  <a:p>
            <a:r>
              <a:rPr lang="pt-BR" sz="28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Art</a:t>
            </a:r>
            <a:r>
              <a:rPr lang="pt-BR" sz="28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. 37.  Os serviços de registros públicos de que trata a Lei no 6.015, de 31 de dezembro de 1973, observados os prazos e condições previstas em regulamento, </a:t>
            </a:r>
            <a:r>
              <a:rPr lang="pt-BR" sz="28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instituirão sistema de registro eletrônico</a:t>
            </a:r>
            <a:r>
              <a:rPr lang="pt-BR" sz="28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2"/>
                </a:solidFill>
              </a:rPr>
              <a:t>197. Os Tabeliães de Notas, seus substitutos e prepostos autorizados, poderão extrair </a:t>
            </a:r>
            <a:r>
              <a:rPr lang="pt-BR" sz="2400" b="1" dirty="0">
                <a:solidFill>
                  <a:schemeClr val="tx2"/>
                </a:solidFill>
              </a:rPr>
              <a:t>traslados ou certidões </a:t>
            </a:r>
            <a:r>
              <a:rPr lang="pt-BR" sz="2400" dirty="0">
                <a:solidFill>
                  <a:schemeClr val="tx2"/>
                </a:solidFill>
              </a:rPr>
              <a:t>de suas notas, sob a forma de </a:t>
            </a:r>
            <a:r>
              <a:rPr lang="pt-BR" sz="2400" b="1" dirty="0">
                <a:solidFill>
                  <a:schemeClr val="tx2"/>
                </a:solidFill>
              </a:rPr>
              <a:t>documento eletrônico</a:t>
            </a:r>
            <a:r>
              <a:rPr lang="pt-BR" sz="2400" dirty="0">
                <a:solidFill>
                  <a:schemeClr val="tx2"/>
                </a:solidFill>
              </a:rPr>
              <a:t>, em </a:t>
            </a:r>
            <a:r>
              <a:rPr lang="pt-BR" sz="2400" b="1" dirty="0">
                <a:solidFill>
                  <a:schemeClr val="tx2"/>
                </a:solidFill>
              </a:rPr>
              <a:t>PDF/A</a:t>
            </a:r>
            <a:r>
              <a:rPr lang="pt-BR" sz="2400" dirty="0">
                <a:solidFill>
                  <a:schemeClr val="tx2"/>
                </a:solidFill>
              </a:rPr>
              <a:t>, ou como informação estruturada em </a:t>
            </a:r>
            <a:r>
              <a:rPr lang="pt-BR" sz="2400" b="1" dirty="0">
                <a:solidFill>
                  <a:schemeClr val="tx2"/>
                </a:solidFill>
              </a:rPr>
              <a:t>XML</a:t>
            </a:r>
            <a:r>
              <a:rPr lang="pt-BR" sz="2400" dirty="0">
                <a:solidFill>
                  <a:schemeClr val="tx2"/>
                </a:solidFill>
              </a:rPr>
              <a:t> (</a:t>
            </a:r>
            <a:r>
              <a:rPr lang="pt-BR" sz="2400" dirty="0" err="1">
                <a:solidFill>
                  <a:schemeClr val="tx2"/>
                </a:solidFill>
              </a:rPr>
              <a:t>eXtensible</a:t>
            </a:r>
            <a:r>
              <a:rPr lang="pt-BR" sz="2400" dirty="0">
                <a:solidFill>
                  <a:schemeClr val="tx2"/>
                </a:solidFill>
              </a:rPr>
              <a:t> </a:t>
            </a:r>
            <a:r>
              <a:rPr lang="pt-BR" sz="2400" dirty="0" err="1">
                <a:solidFill>
                  <a:schemeClr val="tx2"/>
                </a:solidFill>
              </a:rPr>
              <a:t>Markup</a:t>
            </a:r>
            <a:r>
              <a:rPr lang="pt-BR" sz="2400" dirty="0">
                <a:solidFill>
                  <a:schemeClr val="tx2"/>
                </a:solidFill>
              </a:rPr>
              <a:t> </a:t>
            </a:r>
            <a:r>
              <a:rPr lang="pt-BR" sz="2400" dirty="0" err="1">
                <a:solidFill>
                  <a:schemeClr val="tx2"/>
                </a:solidFill>
              </a:rPr>
              <a:t>Language</a:t>
            </a:r>
            <a:r>
              <a:rPr lang="pt-BR" sz="2400" dirty="0">
                <a:solidFill>
                  <a:schemeClr val="tx2"/>
                </a:solidFill>
              </a:rPr>
              <a:t>), assinados com </a:t>
            </a:r>
            <a:r>
              <a:rPr lang="pt-BR" sz="2400" b="1" dirty="0">
                <a:solidFill>
                  <a:schemeClr val="tx2"/>
                </a:solidFill>
              </a:rPr>
              <a:t>Certificado Digital</a:t>
            </a:r>
            <a:r>
              <a:rPr lang="pt-BR" sz="2400" dirty="0">
                <a:solidFill>
                  <a:schemeClr val="tx2"/>
                </a:solidFill>
              </a:rPr>
              <a:t> ICP-Brasil, tipo A-3 ou superior.</a:t>
            </a:r>
            <a:endParaRPr lang="pt-BR" sz="2400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6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 fontScale="85000" lnSpcReduction="20000"/>
          </a:bodyPr>
          <a:lstStyle/>
          <a:p>
            <a:r>
              <a:rPr lang="pt-BR" sz="2400" dirty="0">
                <a:solidFill>
                  <a:schemeClr val="tx2"/>
                </a:solidFill>
              </a:rPr>
              <a:t>201. As </a:t>
            </a:r>
            <a:r>
              <a:rPr lang="pt-BR" sz="2400" b="1" dirty="0">
                <a:solidFill>
                  <a:schemeClr val="tx2"/>
                </a:solidFill>
              </a:rPr>
              <a:t>certidões e os traslados digitais </a:t>
            </a:r>
            <a:r>
              <a:rPr lang="pt-BR" sz="2400" dirty="0">
                <a:solidFill>
                  <a:schemeClr val="tx2"/>
                </a:solidFill>
              </a:rPr>
              <a:t>poderão ser encaminhados a registro mediante apresentação direta, armazenados em </a:t>
            </a:r>
            <a:r>
              <a:rPr lang="pt-BR" sz="2400" b="1" dirty="0">
                <a:solidFill>
                  <a:schemeClr val="tx2"/>
                </a:solidFill>
              </a:rPr>
              <a:t>mídias portáteis</a:t>
            </a:r>
            <a:r>
              <a:rPr lang="pt-BR" sz="2400" dirty="0">
                <a:solidFill>
                  <a:schemeClr val="tx2"/>
                </a:solidFill>
              </a:rPr>
              <a:t>, ao Oficial incumbido do registro, ou por meio da Central de Serviços Eletrônicos Compartilhados dos Registradores de Imóveis - </a:t>
            </a:r>
            <a:r>
              <a:rPr lang="pt-BR" sz="2400" b="1" dirty="0">
                <a:solidFill>
                  <a:schemeClr val="tx2"/>
                </a:solidFill>
              </a:rPr>
              <a:t>Central Registradores de </a:t>
            </a:r>
            <a:r>
              <a:rPr lang="pt-BR" sz="2400" b="1" dirty="0" smtClean="0">
                <a:solidFill>
                  <a:schemeClr val="tx2"/>
                </a:solidFill>
              </a:rPr>
              <a:t>imóveis</a:t>
            </a:r>
            <a:r>
              <a:rPr lang="pt-BR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pt-BR" sz="2400" dirty="0" smtClean="0">
                <a:solidFill>
                  <a:schemeClr val="tx2"/>
                </a:solidFill>
              </a:rPr>
              <a:t>202</a:t>
            </a:r>
            <a:r>
              <a:rPr lang="pt-BR" sz="2400" dirty="0">
                <a:solidFill>
                  <a:schemeClr val="tx2"/>
                </a:solidFill>
              </a:rPr>
              <a:t>. Tão logo esteja estabelecida integração com a Central Registradores de Imóveis, a remessa de certidões e traslados digitais pelos Tabeliães de Notas poderá ser feita por intermédio da </a:t>
            </a:r>
            <a:r>
              <a:rPr lang="pt-BR" sz="2400" b="1" dirty="0">
                <a:solidFill>
                  <a:schemeClr val="tx2"/>
                </a:solidFill>
              </a:rPr>
              <a:t>CENSEC - Central Notarial de Serviços Eletrônicos </a:t>
            </a:r>
            <a:r>
              <a:rPr lang="pt-BR" sz="2400" b="1" dirty="0" smtClean="0">
                <a:solidFill>
                  <a:schemeClr val="tx2"/>
                </a:solidFill>
              </a:rPr>
              <a:t>Compartilhados</a:t>
            </a:r>
            <a:r>
              <a:rPr lang="pt-BR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pt-BR" sz="2400" dirty="0" smtClean="0">
                <a:solidFill>
                  <a:schemeClr val="tx2"/>
                </a:solidFill>
              </a:rPr>
              <a:t>203</a:t>
            </a:r>
            <a:r>
              <a:rPr lang="pt-BR" sz="2400" dirty="0">
                <a:solidFill>
                  <a:schemeClr val="tx2"/>
                </a:solidFill>
              </a:rPr>
              <a:t>. É </a:t>
            </a:r>
            <a:r>
              <a:rPr lang="pt-BR" sz="2400" b="1" dirty="0">
                <a:solidFill>
                  <a:schemeClr val="tx2"/>
                </a:solidFill>
              </a:rPr>
              <a:t>vedado o envio</a:t>
            </a:r>
            <a:r>
              <a:rPr lang="pt-BR" sz="2400" dirty="0">
                <a:solidFill>
                  <a:schemeClr val="tx2"/>
                </a:solidFill>
              </a:rPr>
              <a:t> de certidões e traslados digitais aos solicitantes ou aos registros de imóveis por correio eletrônico (e-mail), por meios diretos de transmissão como FTP - File </a:t>
            </a:r>
            <a:r>
              <a:rPr lang="pt-BR" sz="2400" dirty="0" err="1">
                <a:solidFill>
                  <a:schemeClr val="tx2"/>
                </a:solidFill>
              </a:rPr>
              <a:t>Transfer</a:t>
            </a:r>
            <a:r>
              <a:rPr lang="pt-BR" sz="2400" dirty="0">
                <a:solidFill>
                  <a:schemeClr val="tx2"/>
                </a:solidFill>
              </a:rPr>
              <a:t> </a:t>
            </a:r>
            <a:r>
              <a:rPr lang="pt-BR" sz="2400" dirty="0" err="1">
                <a:solidFill>
                  <a:schemeClr val="tx2"/>
                </a:solidFill>
              </a:rPr>
              <a:t>Protocol</a:t>
            </a:r>
            <a:r>
              <a:rPr lang="pt-BR" sz="2400" dirty="0">
                <a:solidFill>
                  <a:schemeClr val="tx2"/>
                </a:solidFill>
              </a:rPr>
              <a:t> ou VPN - Virtual Private Network, postagem nos sites das serventias, por serviços de despachantes, prestadores de serviços eletrônicos ou comerciantes de certidões.</a:t>
            </a:r>
            <a:endParaRPr lang="pt-BR" sz="2400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5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A matrícula digital...</a:t>
            </a:r>
          </a:p>
          <a:p>
            <a:r>
              <a:rPr lang="pt-BR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Comitê Gestor do SREI</a:t>
            </a:r>
            <a:endParaRPr lang="pt-BR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6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928942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Muito obrigado.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Autofit/>
          </a:bodyPr>
          <a:lstStyle/>
          <a:p>
            <a:r>
              <a:rPr lang="pt-BR" sz="2400" dirty="0">
                <a:solidFill>
                  <a:schemeClr val="tx2"/>
                </a:solidFill>
              </a:rPr>
              <a:t>Art. 38.  Os documentos eletrônicos apresentados aos serviços de registros públicos ou por eles expedidos deverão atender aos requisitos da </a:t>
            </a:r>
            <a:r>
              <a:rPr lang="pt-BR" sz="2400" b="1" dirty="0">
                <a:solidFill>
                  <a:schemeClr val="tx2"/>
                </a:solidFill>
              </a:rPr>
              <a:t>Infraestrutura de Chaves Públicas Brasileira </a:t>
            </a:r>
            <a:r>
              <a:rPr lang="pt-BR" sz="2400" b="1" dirty="0" smtClean="0">
                <a:solidFill>
                  <a:schemeClr val="tx2"/>
                </a:solidFill>
              </a:rPr>
              <a:t>– ICP-Brasil</a:t>
            </a:r>
            <a:r>
              <a:rPr lang="pt-BR" sz="2400" dirty="0" smtClean="0">
                <a:solidFill>
                  <a:schemeClr val="tx2"/>
                </a:solidFill>
              </a:rPr>
              <a:t> </a:t>
            </a:r>
            <a:r>
              <a:rPr lang="pt-BR" sz="2400" dirty="0">
                <a:solidFill>
                  <a:schemeClr val="tx2"/>
                </a:solidFill>
              </a:rPr>
              <a:t>e à arquitetura </a:t>
            </a:r>
            <a:r>
              <a:rPr lang="pt-BR" sz="2400" b="1" dirty="0">
                <a:solidFill>
                  <a:schemeClr val="tx2"/>
                </a:solidFill>
              </a:rPr>
              <a:t>e-PING</a:t>
            </a:r>
            <a:r>
              <a:rPr lang="pt-BR" sz="2400" dirty="0">
                <a:solidFill>
                  <a:schemeClr val="tx2"/>
                </a:solidFill>
              </a:rPr>
              <a:t> (Padrões de Interoperabilidade de Governo Eletrônico), conforme regulamento. </a:t>
            </a:r>
          </a:p>
          <a:p>
            <a:r>
              <a:rPr lang="pt-BR" sz="2400" dirty="0">
                <a:solidFill>
                  <a:schemeClr val="tx2"/>
                </a:solidFill>
              </a:rPr>
              <a:t>Parágrafo único.  Os serviços de registros públicos </a:t>
            </a:r>
            <a:r>
              <a:rPr lang="pt-BR" sz="2400" b="1" dirty="0">
                <a:solidFill>
                  <a:schemeClr val="tx2"/>
                </a:solidFill>
              </a:rPr>
              <a:t>disponibilizarão serviços de recepção de títulos e de fornecimento de informações e certidões em meio eletrônico</a:t>
            </a:r>
            <a:r>
              <a:rPr lang="pt-BR" sz="2400" dirty="0">
                <a:solidFill>
                  <a:schemeClr val="tx2"/>
                </a:solidFill>
              </a:rPr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 lnSpcReduction="10000"/>
          </a:bodyPr>
          <a:lstStyle/>
          <a:p>
            <a:r>
              <a:rPr lang="pt-BR" sz="2800" dirty="0">
                <a:solidFill>
                  <a:schemeClr val="tx2"/>
                </a:solidFill>
              </a:rPr>
              <a:t>Art. 39.  Os atos registrais praticados a partir da vigência da Lei n</a:t>
            </a:r>
            <a:r>
              <a:rPr lang="pt-BR" sz="2800" u="sng" baseline="30000" dirty="0">
                <a:solidFill>
                  <a:schemeClr val="tx2"/>
                </a:solidFill>
              </a:rPr>
              <a:t>o</a:t>
            </a:r>
            <a:r>
              <a:rPr lang="pt-BR" sz="2800" dirty="0">
                <a:solidFill>
                  <a:schemeClr val="tx2"/>
                </a:solidFill>
              </a:rPr>
              <a:t> 6.015, de 31 de dezembro de 1973, serão inseridos no sistema de registro eletrônico, </a:t>
            </a:r>
            <a:r>
              <a:rPr lang="pt-BR" sz="2800" b="1" dirty="0">
                <a:solidFill>
                  <a:schemeClr val="tx2"/>
                </a:solidFill>
              </a:rPr>
              <a:t>no prazo de até 5 (cinco) anos a contar da publicação desta Lei.</a:t>
            </a:r>
            <a:r>
              <a:rPr lang="pt-BR" sz="2800" dirty="0">
                <a:solidFill>
                  <a:schemeClr val="tx2"/>
                </a:solidFill>
              </a:rPr>
              <a:t> </a:t>
            </a:r>
            <a:r>
              <a:rPr lang="pt-BR" sz="2800" i="1" dirty="0" smtClean="0">
                <a:solidFill>
                  <a:schemeClr val="tx2"/>
                </a:solidFill>
              </a:rPr>
              <a:t>(publicada em 7 de julho de 2009)</a:t>
            </a:r>
            <a:endParaRPr lang="pt-BR" sz="2800" i="1" dirty="0">
              <a:solidFill>
                <a:schemeClr val="tx2"/>
              </a:solidFill>
            </a:endParaRPr>
          </a:p>
          <a:p>
            <a:r>
              <a:rPr lang="pt-BR" sz="2800" dirty="0">
                <a:solidFill>
                  <a:schemeClr val="tx2"/>
                </a:solidFill>
              </a:rPr>
              <a:t>Parágrafo único.  Os atos praticados e os documentos arquivados anteriormente à vigência da Lei nº 6.015, de 31 de dezembro de 1973, deverão ser </a:t>
            </a:r>
            <a:r>
              <a:rPr lang="pt-BR" sz="2800" b="1" dirty="0">
                <a:solidFill>
                  <a:schemeClr val="tx2"/>
                </a:solidFill>
              </a:rPr>
              <a:t>inseridos</a:t>
            </a:r>
            <a:r>
              <a:rPr lang="pt-BR" sz="2800" dirty="0">
                <a:solidFill>
                  <a:schemeClr val="tx2"/>
                </a:solidFill>
              </a:rPr>
              <a:t> no sistema eletrônico.</a:t>
            </a:r>
            <a:r>
              <a:rPr lang="pt-BR" dirty="0">
                <a:solidFill>
                  <a:schemeClr val="tx2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chemeClr val="tx2"/>
                </a:solidFill>
              </a:rPr>
              <a:t>Art. 40.  Serão definidos em regulamento os requisitos quanto a </a:t>
            </a:r>
            <a:r>
              <a:rPr lang="pt-BR" sz="2800" b="1" dirty="0">
                <a:solidFill>
                  <a:schemeClr val="tx2"/>
                </a:solidFill>
              </a:rPr>
              <a:t>cópias de segurança </a:t>
            </a:r>
            <a:r>
              <a:rPr lang="pt-BR" sz="2800" dirty="0">
                <a:solidFill>
                  <a:schemeClr val="tx2"/>
                </a:solidFill>
              </a:rPr>
              <a:t>de documentos e de livros escriturados de forma eletrônica.</a:t>
            </a:r>
            <a:endParaRPr lang="pt-BR" sz="2800" dirty="0">
              <a:solidFill>
                <a:schemeClr val="tx2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3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chemeClr val="tx2"/>
                </a:solidFill>
              </a:rPr>
              <a:t>Art. 41.  A partir da implementação do sistema de registro eletrônico de que trata o art. 37, os serviços de registros públicos disponibilizarão ao </a:t>
            </a:r>
            <a:r>
              <a:rPr lang="pt-BR" sz="2800" b="1" dirty="0">
                <a:solidFill>
                  <a:schemeClr val="tx2"/>
                </a:solidFill>
              </a:rPr>
              <a:t>Poder Executivo federal</a:t>
            </a:r>
            <a:r>
              <a:rPr lang="pt-BR" sz="2800" dirty="0">
                <a:solidFill>
                  <a:schemeClr val="tx2"/>
                </a:solidFill>
              </a:rPr>
              <a:t>, por meio eletrônico e sem ônus, o </a:t>
            </a:r>
            <a:r>
              <a:rPr lang="pt-BR" sz="2800" b="1" dirty="0">
                <a:solidFill>
                  <a:schemeClr val="tx2"/>
                </a:solidFill>
              </a:rPr>
              <a:t>acesso às informações </a:t>
            </a:r>
            <a:r>
              <a:rPr lang="pt-BR" sz="2800" dirty="0">
                <a:solidFill>
                  <a:schemeClr val="tx2"/>
                </a:solidFill>
              </a:rPr>
              <a:t>constantes de seus bancos de dados, conforme regulamento. </a:t>
            </a:r>
            <a:endParaRPr lang="pt-BR" sz="2800" dirty="0">
              <a:solidFill>
                <a:schemeClr val="tx2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258. O Serviço de Registro Eletrônico de Imóveis (SREI) será prestado aos usuários externos por meio de plataforma única </a:t>
            </a:r>
            <a:r>
              <a:rPr lang="pt-BR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na 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Internet que funcionará no Portal Eletrônico da Central de Serviços Eletrônicos Compartilhados dos Registradores de Imóveis </a:t>
            </a:r>
            <a:r>
              <a:rPr lang="pt-BR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(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Central Registradores de Imóveis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), desenvolvido, operado e administrado pela Associação dos Registradores Imobiliários de </a:t>
            </a:r>
            <a:r>
              <a:rPr lang="pt-BR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São 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Paulo (ARISP), composto dos seguintes módulos e </a:t>
            </a:r>
            <a:r>
              <a:rPr lang="pt-BR" sz="2400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submódulos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041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rmAutofit fontScale="70000" lnSpcReduction="20000"/>
          </a:bodyPr>
          <a:lstStyle/>
          <a:p>
            <a:r>
              <a:rPr lang="pt-BR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 - Ofício Eletrônico;</a:t>
            </a:r>
          </a:p>
          <a:p>
            <a:r>
              <a:rPr lang="pt-BR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II - Penhora Eletrônica de Imóveis (Penhora Online);</a:t>
            </a:r>
          </a:p>
          <a:p>
            <a:r>
              <a:rPr lang="pt-BR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III - Certidão Digital; </a:t>
            </a:r>
          </a:p>
          <a:p>
            <a:r>
              <a:rPr lang="pt-BR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IV - Matrícula Online;</a:t>
            </a:r>
          </a:p>
          <a:p>
            <a:r>
              <a:rPr lang="pt-BR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V - Pesquisa Eletrônica;</a:t>
            </a:r>
          </a:p>
          <a:p>
            <a:r>
              <a:rPr lang="pt-BR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VI - Protocolo Eletrônico de Títulos (e-Protocolo);</a:t>
            </a:r>
          </a:p>
          <a:p>
            <a:r>
              <a:rPr lang="pt-BR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VII - Repositório Confiável de Documento Eletrônico (RCDE); </a:t>
            </a:r>
          </a:p>
          <a:p>
            <a:r>
              <a:rPr lang="pt-BR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VIII - Acompanhamento Registral Online;</a:t>
            </a:r>
          </a:p>
          <a:p>
            <a:r>
              <a:rPr lang="pt-BR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IX - Monitor Registral;</a:t>
            </a:r>
          </a:p>
          <a:p>
            <a:r>
              <a:rPr lang="pt-BR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X - Correição Online (Acompanhamento, controle e fiscalização);</a:t>
            </a:r>
          </a:p>
          <a:p>
            <a:r>
              <a:rPr lang="pt-BR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XI - Cadastro de Regularização Fundiária Urbana</a:t>
            </a:r>
          </a:p>
        </p:txBody>
      </p:sp>
    </p:spTree>
    <p:extLst>
      <p:ext uri="{BB962C8B-B14F-4D97-AF65-F5344CB8AC3E}">
        <p14:creationId xmlns:p14="http://schemas.microsoft.com/office/powerpoint/2010/main" val="34702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b="1" dirty="0">
                <a:solidFill>
                  <a:srgbClr val="4F81BD">
                    <a:lumMod val="75000"/>
                  </a:srgbClr>
                </a:solidFill>
              </a:rPr>
              <a:t>SREI - Sistema de Registro Eletrônico de Imóveis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7"/>
          </a:xfrm>
        </p:spPr>
        <p:txBody>
          <a:bodyPr>
            <a:noAutofit/>
          </a:bodyPr>
          <a:lstStyle/>
          <a:p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260. Os </a:t>
            </a:r>
            <a:r>
              <a:rPr lang="pt-BR" sz="2400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documentos eletrônicos </a:t>
            </a:r>
            <a:r>
              <a:rPr lang="pt-BR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apresentados 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aos serviços de registro de imóveis deverão atender aos requisitos da </a:t>
            </a:r>
            <a:r>
              <a:rPr lang="pt-BR" sz="2400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Infraestrutura 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de Chaves Públicas Brasileira (ICP-Brasil) 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e à arquitetura 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e-PING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(Padrões de Interoperabilidade de Governo </a:t>
            </a:r>
            <a:r>
              <a:rPr lang="pt-BR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Eletrônico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) e serão gerados, preferencialmente, no padrão 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XML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(</a:t>
            </a:r>
            <a:r>
              <a:rPr lang="pt-BR" sz="2400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eXtensible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pt-BR" sz="2400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Markup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pt-BR" sz="2400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Language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), por ser o padrão primário de </a:t>
            </a:r>
            <a:r>
              <a:rPr lang="pt-BR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intercâmbio 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de dados com usuários públicos ou privados, podendo ser adotado o padrão </a:t>
            </a:r>
            <a:r>
              <a:rPr lang="pt-BR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PDF/A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(</a:t>
            </a:r>
            <a:r>
              <a:rPr lang="pt-BR" sz="2400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Portable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pt-BR" sz="2400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Document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pt-BR" sz="2400" dirty="0" err="1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Format</a:t>
            </a:r>
            <a:r>
              <a:rPr lang="pt-BR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/</a:t>
            </a:r>
            <a:r>
              <a:rPr lang="pt-BR" sz="2400" dirty="0" err="1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Archive</a:t>
            </a:r>
            <a:r>
              <a:rPr lang="pt-BR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), vedada a utilização de outros padrões, sem prévia autorização da Corregedoria Geral da Justiça.</a:t>
            </a:r>
          </a:p>
        </p:txBody>
      </p:sp>
    </p:spTree>
    <p:extLst>
      <p:ext uri="{BB962C8B-B14F-4D97-AF65-F5344CB8AC3E}">
        <p14:creationId xmlns:p14="http://schemas.microsoft.com/office/powerpoint/2010/main" val="33961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1401</Words>
  <Application>Microsoft Office PowerPoint</Application>
  <PresentationFormat>Apresentação na tela (4:3)</PresentationFormat>
  <Paragraphs>72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SREI Sistema de Registro Eletrônico de Imóveis  Provimentos CGJ 42/2012 e 11/2013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SREI - Sistema de Registro Eletrônico de Imóveis</vt:lpstr>
      <vt:lpstr>Muito obrigado.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</dc:creator>
  <cp:lastModifiedBy>Ramon</cp:lastModifiedBy>
  <cp:revision>22</cp:revision>
  <dcterms:created xsi:type="dcterms:W3CDTF">2013-03-18T17:32:15Z</dcterms:created>
  <dcterms:modified xsi:type="dcterms:W3CDTF">2013-07-01T10:01:57Z</dcterms:modified>
</cp:coreProperties>
</file>